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32" r:id="rId2"/>
    <p:sldId id="336" r:id="rId3"/>
    <p:sldId id="390" r:id="rId4"/>
    <p:sldId id="267" r:id="rId5"/>
    <p:sldId id="268" r:id="rId6"/>
    <p:sldId id="269" r:id="rId7"/>
    <p:sldId id="263" r:id="rId8"/>
    <p:sldId id="264" r:id="rId9"/>
    <p:sldId id="265" r:id="rId10"/>
    <p:sldId id="266" r:id="rId11"/>
    <p:sldId id="257" r:id="rId12"/>
    <p:sldId id="258" r:id="rId13"/>
    <p:sldId id="259" r:id="rId14"/>
    <p:sldId id="262" r:id="rId15"/>
    <p:sldId id="260" r:id="rId16"/>
    <p:sldId id="261" r:id="rId17"/>
    <p:sldId id="383" r:id="rId18"/>
    <p:sldId id="256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8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7F0E6-C83B-4429-A1B3-73F12826ACDB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3CDD3-256D-4E35-AED8-F7D98485CA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3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3130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6783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619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7109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3D3B2-B196-4D3D-BFE6-92815012F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FF80B96-F054-4FA5-AA20-50B90F17E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499286-E088-4DA5-B8CB-E9A9704C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856A42-AC6F-4F9F-9004-F234F962C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AB6403-4828-4D20-AAE7-BE39D270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74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0E8E73-8879-4A46-8EED-229628F34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9AF2CD-C374-46FC-8123-67016AACB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53D5EE-1B47-4BCF-BEE3-592298B4B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9F14EB-06E8-408C-9C4B-C10FECB6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2C9443-E7C9-4094-9C5A-CD67B419D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8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B6A8437-2A8B-4A2A-BA0C-67EF132D5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B5363D7-BCF7-4167-AED6-AE616B063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4E4FA8-A150-4232-9E6D-33C45FEA8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BCEAFD-AC1F-4AF8-9EB2-52EC39A6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6783A8-B157-4DF7-B397-70ECF159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335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ubtitle">
  <p:cSld name="Title + sub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ctrTitle"/>
          </p:nvPr>
        </p:nvSpPr>
        <p:spPr>
          <a:xfrm>
            <a:off x="3517800" y="501997"/>
            <a:ext cx="5156400" cy="27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2133">
                <a:solidFill>
                  <a:schemeClr val="accent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2133">
                <a:solidFill>
                  <a:schemeClr val="accent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2133">
                <a:solidFill>
                  <a:schemeClr val="accent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2133">
                <a:solidFill>
                  <a:schemeClr val="accent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2133">
                <a:solidFill>
                  <a:schemeClr val="accent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2133">
                <a:solidFill>
                  <a:schemeClr val="accent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2133">
                <a:solidFill>
                  <a:schemeClr val="accent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2133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3279400" y="3085633"/>
            <a:ext cx="5633200" cy="23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807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68C149-70BA-450E-A2C1-3D0B446A9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59EB8D-061A-4A13-9D1F-6766ACF92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347E1E-4BBF-4EBD-B164-396024DA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9F834B-7CBA-48B9-B45B-648DA3F4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A04925-9411-4F83-92B2-BCAAB5AA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78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DEBC3C-4FCF-47BF-97CC-418F16477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8E311E-F3AD-4F18-976B-D8B5704EE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1A236F-9913-47FC-A71E-C2294312A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99062E-513D-42D5-AD4E-7E062FEBE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155BF6-FCF8-4D84-8EEB-EC9C7BDFE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32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6A6255-A5CC-497C-8A06-DC80F4AF3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B3CDFF-A247-4FD3-AD9A-E68ADBA2F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FE7DDD-9EB7-4FF3-A9EC-155A1BB30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B815F9-6D98-493E-A9B1-768009F7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469014-0D5A-46BF-A99C-F9352A94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6F6FA3-590F-4E2E-AE62-5B002045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26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A09ADD-39D6-4E16-B6BF-99BC293A6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90CCA4-4086-4836-A0B2-D3BDF8BBB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96B356-CF2F-463D-928B-DDDC8126F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2D8B8D9-22D2-4D04-A129-0F77526EB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603EE3-303D-4C7B-BD0B-128A9A427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EBBF4FB-D664-484C-B8A1-D526579C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FE0FE00-0A1E-464F-94AC-7842AFD6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772F062-9D15-4C04-9176-73C6B95E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779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45927-73E7-433C-A122-EB1C4D61B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DD74CFE-52A3-4E4F-B1F6-9AEBFC92F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6817A01-616E-40E5-8CBF-B07FA6B3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466A80-646F-4F78-98AA-EBAD7323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2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BDDDBF4-7AEF-4274-AB4E-04A880CE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B133356-D1E3-41D8-BF4A-529BB248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E936CA-31CE-4D9C-B7CE-56782874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91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3AF60-3093-429F-9934-DEC8ED807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ED9F37-39EB-4E6C-BCD9-7144A8104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E68669-6124-4E12-A256-01384B4D4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E3E99C-0E84-488B-9C11-070D840A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75BE0F-DB88-4856-A30C-81F5028F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DEC664-BBF9-4C6D-A64D-3CDEA1683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78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C50F-6B32-4C08-B3C2-2215ABB35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85E52F4-861D-4A84-8DB9-2B4EF666F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DC12BA-D2E4-4B55-9130-66BE9D19C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E134A3-B88D-4C93-8B25-CDE6F080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9A4A91-A526-4E18-90A4-55ABBD94A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36CC21-6505-4DEC-BEC8-41E0D500C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2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56B0622-81C5-4E6F-9C15-34D7218E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09AC1B-2388-4204-9471-C671F4827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829C47-CCD0-4E70-BEFB-7460AADC8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A857-CCEE-49CB-BFF5-F724B288AB81}" type="datetimeFigureOut">
              <a:rPr lang="it-IT" smtClean="0"/>
              <a:t>09/06/2023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24E399-5711-4CE5-99A0-989D9678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D6D8F4-262B-4EF9-976E-44AF74EBA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35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137;p28">
            <a:extLst>
              <a:ext uri="{FF2B5EF4-FFF2-40B4-BE49-F238E27FC236}">
                <a16:creationId xmlns:a16="http://schemas.microsoft.com/office/drawing/2014/main" id="{B8E3D934-E61E-A746-9B88-401ACD4052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58971" y="1619528"/>
            <a:ext cx="11041120" cy="2376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l"/>
            <a:r>
              <a:rPr lang="it-IT" sz="5867" b="1" dirty="0">
                <a:solidFill>
                  <a:schemeClr val="bg1"/>
                </a:solidFill>
              </a:rPr>
              <a:t>IL DIRETTIVO </a:t>
            </a:r>
            <a:br>
              <a:rPr lang="it-IT" sz="5867" b="1" dirty="0">
                <a:solidFill>
                  <a:schemeClr val="bg1"/>
                </a:solidFill>
              </a:rPr>
            </a:br>
            <a:r>
              <a:rPr lang="it-IT" sz="5867" b="1" dirty="0">
                <a:solidFill>
                  <a:schemeClr val="bg1"/>
                </a:solidFill>
              </a:rPr>
              <a:t>PER UNA GESTIONE COLLETTIVA IN AZIENDA</a:t>
            </a:r>
            <a:endParaRPr sz="5867" b="1" dirty="0">
              <a:solidFill>
                <a:schemeClr val="bg1"/>
              </a:solidFill>
            </a:endParaRPr>
          </a:p>
        </p:txBody>
      </p:sp>
      <p:sp>
        <p:nvSpPr>
          <p:cNvPr id="10" name="Google Shape;137;p28">
            <a:extLst>
              <a:ext uri="{FF2B5EF4-FFF2-40B4-BE49-F238E27FC236}">
                <a16:creationId xmlns:a16="http://schemas.microsoft.com/office/drawing/2014/main" id="{FC590F97-91BB-6040-B849-D7881B25D0CC}"/>
              </a:ext>
            </a:extLst>
          </p:cNvPr>
          <p:cNvSpPr txBox="1">
            <a:spLocks/>
          </p:cNvSpPr>
          <p:nvPr/>
        </p:nvSpPr>
        <p:spPr>
          <a:xfrm>
            <a:off x="772080" y="3995928"/>
            <a:ext cx="11475451" cy="1809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Exo 2"/>
              <a:buNone/>
              <a:defRPr sz="4800" b="1" i="0" u="none" strike="noStrike" cap="none">
                <a:solidFill>
                  <a:schemeClr val="dk1"/>
                </a:solidFill>
                <a:latin typeface="Exo 2"/>
                <a:ea typeface="Exo 2"/>
                <a:cs typeface="Exo 2"/>
                <a:sym typeface="Exo 2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Squada One"/>
              <a:buNone/>
              <a:defRPr sz="5200" b="0" i="0" u="none" strike="noStrike" cap="none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pPr algn="l"/>
            <a:r>
              <a:rPr lang="it-IT" sz="3733" b="0" dirty="0">
                <a:solidFill>
                  <a:schemeClr val="bg1"/>
                </a:solidFill>
                <a:latin typeface="+mn-lt"/>
              </a:rPr>
              <a:t>STRUMENTO STRATEGICO </a:t>
            </a:r>
          </a:p>
          <a:p>
            <a:pPr algn="l"/>
            <a:r>
              <a:rPr lang="it-IT" sz="3733" b="0" dirty="0">
                <a:solidFill>
                  <a:schemeClr val="bg1"/>
                </a:solidFill>
                <a:latin typeface="+mn-lt"/>
              </a:rPr>
              <a:t>PER GOVERNARE IL CAMBIAMENTO</a:t>
            </a:r>
          </a:p>
        </p:txBody>
      </p:sp>
    </p:spTree>
    <p:extLst>
      <p:ext uri="{BB962C8B-B14F-4D97-AF65-F5344CB8AC3E}">
        <p14:creationId xmlns:p14="http://schemas.microsoft.com/office/powerpoint/2010/main" val="3628116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747E5A-BD1B-4FC2-8F11-43ABAFB9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Le tre dimensioni mancanti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81029-519F-4C3C-BAB9-3750A67E6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delle emozion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i,</a:t>
            </a:r>
            <a:endParaRPr lang="it-I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della volont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à,</a:t>
            </a:r>
            <a:endParaRPr lang="it-I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- il livello delle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qualità inerenti 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noto anche come il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livello spirituale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.</a:t>
            </a:r>
            <a:endParaRPr lang="it-I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1654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8B0BCAE-30DC-422B-ADBD-C0B8CAEEF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049" name="Immagine 1">
            <a:extLst>
              <a:ext uri="{FF2B5EF4-FFF2-40B4-BE49-F238E27FC236}">
                <a16:creationId xmlns:a16="http://schemas.microsoft.com/office/drawing/2014/main" id="{D3C64831-D37C-4FCA-A9D2-747EEF454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726281"/>
            <a:ext cx="6953453" cy="540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631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A674C-741E-4BE4-9D73-283F0E494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Immagine 1">
            <a:extLst>
              <a:ext uri="{FF2B5EF4-FFF2-40B4-BE49-F238E27FC236}">
                <a16:creationId xmlns:a16="http://schemas.microsoft.com/office/drawing/2014/main" id="{B6500A20-2599-457C-937B-02306821E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29841"/>
            <a:ext cx="11048999" cy="828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432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1">
            <a:extLst>
              <a:ext uri="{FF2B5EF4-FFF2-40B4-BE49-F238E27FC236}">
                <a16:creationId xmlns:a16="http://schemas.microsoft.com/office/drawing/2014/main" id="{B99D5048-305F-42A8-84FC-48F0DED7B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667" y="87930"/>
            <a:ext cx="9548665" cy="6682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1983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6B1FCA-D33D-4CDA-94FC-76CAD5FAA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BBDA3E-B965-4E5E-A073-E947A513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2C84F1E8-6E12-4F51-9121-3B92E1D3D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56" y="159667"/>
            <a:ext cx="11212917" cy="6333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96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magine 1">
            <a:extLst>
              <a:ext uri="{FF2B5EF4-FFF2-40B4-BE49-F238E27FC236}">
                <a16:creationId xmlns:a16="http://schemas.microsoft.com/office/drawing/2014/main" id="{72170E80-2CDC-4DEB-A6F4-DEC9AE69B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2" y="106362"/>
            <a:ext cx="9964737" cy="747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920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magine 1">
            <a:extLst>
              <a:ext uri="{FF2B5EF4-FFF2-40B4-BE49-F238E27FC236}">
                <a16:creationId xmlns:a16="http://schemas.microsoft.com/office/drawing/2014/main" id="{D6432168-8CAC-4A02-9C36-1EB7A0CF7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0" y="952500"/>
            <a:ext cx="9658280" cy="7243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782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906A6EE-95C8-264F-990C-3F3FA1927F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32" y="-199188"/>
            <a:ext cx="8286019" cy="725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809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37DCC07-E7D0-4BF8-AB46-6283C1B2A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616778"/>
            <a:ext cx="9232900" cy="608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32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2"/>
          <p:cNvSpPr txBox="1">
            <a:spLocks noGrp="1"/>
          </p:cNvSpPr>
          <p:nvPr>
            <p:ph type="ctrTitle"/>
          </p:nvPr>
        </p:nvSpPr>
        <p:spPr>
          <a:xfrm>
            <a:off x="500368" y="1060866"/>
            <a:ext cx="10017705" cy="135035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lvl="0" algn="l"/>
            <a:r>
              <a:rPr lang="it-IT" sz="4800" dirty="0">
                <a:solidFill>
                  <a:schemeClr val="bg1"/>
                </a:solidFill>
              </a:rPr>
              <a:t>DIRETTIVO </a:t>
            </a:r>
            <a:br>
              <a:rPr lang="it-IT" sz="4800" dirty="0">
                <a:solidFill>
                  <a:schemeClr val="bg1"/>
                </a:solidFill>
              </a:rPr>
            </a:br>
            <a:r>
              <a:rPr lang="it-IT" sz="4800" dirty="0">
                <a:solidFill>
                  <a:schemeClr val="bg1"/>
                </a:solidFill>
              </a:rPr>
              <a:t>E SISTEMA CONSULTATIVO</a:t>
            </a:r>
            <a:endParaRPr sz="4800" dirty="0">
              <a:solidFill>
                <a:schemeClr val="bg1"/>
              </a:solidFill>
            </a:endParaRPr>
          </a:p>
        </p:txBody>
      </p:sp>
      <p:sp>
        <p:nvSpPr>
          <p:cNvPr id="184" name="Google Shape;184;p32"/>
          <p:cNvSpPr txBox="1">
            <a:spLocks noGrp="1"/>
          </p:cNvSpPr>
          <p:nvPr>
            <p:ph type="subTitle" idx="1"/>
          </p:nvPr>
        </p:nvSpPr>
        <p:spPr>
          <a:xfrm>
            <a:off x="500367" y="2608411"/>
            <a:ext cx="9352760" cy="321360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l">
              <a:lnSpc>
                <a:spcPct val="150000"/>
              </a:lnSpc>
            </a:pPr>
            <a:r>
              <a:rPr lang="en" sz="2400" b="1" dirty="0">
                <a:solidFill>
                  <a:schemeClr val="bg1"/>
                </a:solidFill>
              </a:rPr>
              <a:t>IL DIRETTIVO </a:t>
            </a:r>
            <a:r>
              <a:rPr lang="en" sz="2400" b="1" dirty="0" err="1">
                <a:solidFill>
                  <a:schemeClr val="bg1"/>
                </a:solidFill>
              </a:rPr>
              <a:t>È</a:t>
            </a:r>
            <a:r>
              <a:rPr lang="en" sz="2400" b="1" dirty="0">
                <a:solidFill>
                  <a:schemeClr val="bg1"/>
                </a:solidFill>
              </a:rPr>
              <a:t> UN ORGANISMO SOCIETARIO INDIPENDENTE DAL CDA A CUI VIENE DATA L’AUTOREVOLEZZA E L’AUTORITÀ DECISIONALE OPERATIVA DELLA SOCIETÀ.</a:t>
            </a:r>
          </a:p>
          <a:p>
            <a:pPr marL="0" indent="0" algn="l">
              <a:lnSpc>
                <a:spcPct val="150000"/>
              </a:lnSpc>
            </a:pPr>
            <a:endParaRPr lang="en" sz="2400" b="1" dirty="0">
              <a:solidFill>
                <a:schemeClr val="bg1"/>
              </a:solidFill>
            </a:endParaRPr>
          </a:p>
          <a:p>
            <a:pPr marL="0" indent="0" algn="l">
              <a:lnSpc>
                <a:spcPct val="150000"/>
              </a:lnSpc>
            </a:pPr>
            <a:r>
              <a:rPr lang="en" sz="2400" b="1" dirty="0">
                <a:solidFill>
                  <a:schemeClr val="bg1"/>
                </a:solidFill>
              </a:rPr>
              <a:t>UNO DEI MEMBRI </a:t>
            </a:r>
            <a:r>
              <a:rPr lang="en" sz="2400" b="1" dirty="0" err="1">
                <a:solidFill>
                  <a:schemeClr val="bg1"/>
                </a:solidFill>
              </a:rPr>
              <a:t>È</a:t>
            </a:r>
            <a:r>
              <a:rPr lang="en" sz="2400" b="1" dirty="0">
                <a:solidFill>
                  <a:schemeClr val="bg1"/>
                </a:solidFill>
              </a:rPr>
              <a:t> BENE SIA ESTERNO ALLA COMPAGINE AZIONARIA</a:t>
            </a:r>
            <a:r>
              <a:rPr lang="en" sz="2400" dirty="0">
                <a:solidFill>
                  <a:srgbClr val="005493"/>
                </a:solidFill>
              </a:rPr>
              <a:t>.</a:t>
            </a:r>
          </a:p>
          <a:p>
            <a:pPr marL="0" indent="0"/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61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313;p39">
            <a:extLst>
              <a:ext uri="{FF2B5EF4-FFF2-40B4-BE49-F238E27FC236}">
                <a16:creationId xmlns:a16="http://schemas.microsoft.com/office/drawing/2014/main" id="{3FF8EE87-84D6-634B-8B85-F18405DEDB8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 flipH="1">
            <a:off x="586152" y="563287"/>
            <a:ext cx="10282648" cy="154694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l"/>
            <a:r>
              <a:rPr lang="en" sz="4800" b="1" dirty="0">
                <a:solidFill>
                  <a:schemeClr val="bg1"/>
                </a:solidFill>
              </a:rPr>
              <a:t>IL CONTROLLO DI GESTIONE </a:t>
            </a:r>
            <a:br>
              <a:rPr lang="en" sz="4800" b="1" dirty="0">
                <a:solidFill>
                  <a:schemeClr val="bg1"/>
                </a:solidFill>
              </a:rPr>
            </a:br>
            <a:r>
              <a:rPr lang="en" sz="4800" b="1" dirty="0">
                <a:solidFill>
                  <a:schemeClr val="bg1"/>
                </a:solidFill>
              </a:rPr>
              <a:t>NEL DIRETTIVO </a:t>
            </a:r>
            <a:endParaRPr sz="4800" b="1" dirty="0">
              <a:solidFill>
                <a:schemeClr val="bg1"/>
              </a:solidFill>
            </a:endParaRPr>
          </a:p>
        </p:txBody>
      </p:sp>
      <p:sp>
        <p:nvSpPr>
          <p:cNvPr id="9" name="Google Shape;316;p39">
            <a:extLst>
              <a:ext uri="{FF2B5EF4-FFF2-40B4-BE49-F238E27FC236}">
                <a16:creationId xmlns:a16="http://schemas.microsoft.com/office/drawing/2014/main" id="{0052F222-B9F2-9C41-94ED-631BCC81A7B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62707" y="1886055"/>
            <a:ext cx="8663356" cy="386885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828754" lvl="3" indent="0">
              <a:lnSpc>
                <a:spcPct val="150000"/>
              </a:lnSpc>
            </a:pPr>
            <a:endParaRPr lang="en" sz="2267" b="1" dirty="0">
              <a:solidFill>
                <a:srgbClr val="005493"/>
              </a:solidFill>
            </a:endParaRPr>
          </a:p>
          <a:p>
            <a:pPr marL="380990" indent="-380990" algn="l">
              <a:buSzPct val="74000"/>
              <a:buFont typeface="Wingdings" pitchFamily="2" charset="2"/>
              <a:buChar char="v"/>
            </a:pPr>
            <a:r>
              <a:rPr lang="en" sz="2400" b="1" dirty="0">
                <a:solidFill>
                  <a:schemeClr val="bg1"/>
                </a:solidFill>
              </a:rPr>
              <a:t>ANALIZZARE IL BILANCIO SOTTO IL PROFILO GESTIONALE</a:t>
            </a:r>
          </a:p>
          <a:p>
            <a:pPr marL="380990" indent="-380990" algn="l">
              <a:buSzPct val="74000"/>
              <a:buFont typeface="Wingdings" pitchFamily="2" charset="2"/>
              <a:buChar char="v"/>
            </a:pPr>
            <a:endParaRPr lang="en" sz="2400" b="1" dirty="0">
              <a:solidFill>
                <a:schemeClr val="bg1"/>
              </a:solidFill>
            </a:endParaRPr>
          </a:p>
          <a:p>
            <a:pPr marL="380990" indent="-380990" algn="l">
              <a:lnSpc>
                <a:spcPct val="150000"/>
              </a:lnSpc>
              <a:buSzPct val="74000"/>
              <a:buFont typeface="Wingdings" pitchFamily="2" charset="2"/>
              <a:buChar char="v"/>
            </a:pPr>
            <a:r>
              <a:rPr lang="en" sz="2400" b="1" dirty="0">
                <a:solidFill>
                  <a:schemeClr val="bg1"/>
                </a:solidFill>
              </a:rPr>
              <a:t>GENERARE UN’ANALISI COMPARATA CIRCA GLI ESERCIZI PASSATI COSÌ DA POTER EVIDENZIARE ANOMALIE PREGRESSE</a:t>
            </a:r>
          </a:p>
          <a:p>
            <a:pPr marL="380990" indent="-380990" algn="l">
              <a:buSzPct val="74000"/>
              <a:buFont typeface="Wingdings" pitchFamily="2" charset="2"/>
              <a:buChar char="v"/>
            </a:pPr>
            <a:endParaRPr lang="en" sz="2400" b="1" dirty="0">
              <a:solidFill>
                <a:schemeClr val="bg1"/>
              </a:solidFill>
            </a:endParaRPr>
          </a:p>
          <a:p>
            <a:pPr marL="380990" indent="-380990" algn="l">
              <a:lnSpc>
                <a:spcPct val="150000"/>
              </a:lnSpc>
              <a:buSzPct val="74000"/>
              <a:buFont typeface="Wingdings" pitchFamily="2" charset="2"/>
              <a:buChar char="v"/>
            </a:pPr>
            <a:r>
              <a:rPr lang="en" sz="2400" b="1" dirty="0">
                <a:solidFill>
                  <a:schemeClr val="bg1"/>
                </a:solidFill>
              </a:rPr>
              <a:t>IMPLEMENTARE UN BUDGET D’ESERCIZIO, SOPRATTUTTO SOTTO IL PROFILO COSTI FISSI</a:t>
            </a:r>
          </a:p>
        </p:txBody>
      </p:sp>
    </p:spTree>
    <p:extLst>
      <p:ext uri="{BB962C8B-B14F-4D97-AF65-F5344CB8AC3E}">
        <p14:creationId xmlns:p14="http://schemas.microsoft.com/office/powerpoint/2010/main" val="155234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5451C-C585-CEE3-4254-1C756054B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9157"/>
          </a:xfrm>
        </p:spPr>
        <p:txBody>
          <a:bodyPr>
            <a:normAutofit fontScale="90000"/>
          </a:bodyPr>
          <a:lstStyle/>
          <a:p>
            <a:r>
              <a:rPr lang="it-IT" dirty="0"/>
              <a:t>Chi sono i collaboratori? </a:t>
            </a:r>
            <a:br>
              <a:rPr lang="it-IT" dirty="0"/>
            </a:br>
            <a:r>
              <a:rPr lang="it-IT" dirty="0"/>
              <a:t>Risorse umane? 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9502C89-6D8C-5BCB-D635-0DA455E7C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3440" y="2001520"/>
            <a:ext cx="9814560" cy="3256280"/>
          </a:xfrm>
        </p:spPr>
        <p:txBody>
          <a:bodyPr>
            <a:normAutofit/>
          </a:bodyPr>
          <a:lstStyle/>
          <a:p>
            <a:r>
              <a:rPr lang="it-IT" sz="3600" dirty="0">
                <a:effectLst/>
                <a:latin typeface="Times Ext Roman"/>
                <a:ea typeface="Times New Roman" panose="02020603050405020304" pitchFamily="18" charset="0"/>
              </a:rPr>
              <a:t>Secondo il dizionario della lingua italiana il significato di risorsa è</a:t>
            </a:r>
            <a:r>
              <a:rPr lang="it-IT" sz="3600" b="1" dirty="0">
                <a:effectLst/>
                <a:latin typeface="Times Ext Roman"/>
                <a:ea typeface="Times New Roman" panose="02020603050405020304" pitchFamily="18" charset="0"/>
              </a:rPr>
              <a:t> «un mezzo che permette di superare una difficoltà» </a:t>
            </a:r>
            <a:r>
              <a:rPr lang="it-IT" sz="3600" dirty="0">
                <a:effectLst/>
                <a:latin typeface="Times Ext Roman"/>
                <a:ea typeface="Times New Roman" panose="02020603050405020304" pitchFamily="18" charset="0"/>
              </a:rPr>
              <a:t>e quindi la risorsa umana è </a:t>
            </a:r>
            <a:r>
              <a:rPr lang="it-IT" sz="3600" b="1" dirty="0">
                <a:effectLst/>
                <a:latin typeface="Times Ext Roman"/>
                <a:ea typeface="Times New Roman" panose="02020603050405020304" pitchFamily="18" charset="0"/>
              </a:rPr>
              <a:t>«un mezzo umano, o intellettuale, che permette di superare una difficoltà»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1319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039B3B-881A-3AC4-86F6-77BED65D5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Collaboratori…. O…. risorse umane?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6BA562-1C38-C5B5-E698-779D169DD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3600" dirty="0">
                <a:effectLst/>
                <a:latin typeface="Times Ext Roman"/>
                <a:ea typeface="Times New Roman" panose="02020603050405020304" pitchFamily="18" charset="0"/>
              </a:rPr>
              <a:t>Certamente, ad una prima analisi superficiale, ci sembra una definizione obsoleta, arcaica, inaccettabile, che pone sette miliardi di esseri umani differenti di fronte ad un dilemma: «esistiamo, lavoriamo, ci riproduciamo e spendiamo le nostre vite solamente per porci in una condizione di risolvere o superare delle difficoltà? Non è un po’ poco per una persona essere definita risorsa umana? Non è forse il caso di proporre nuove definizioni, attraverso l’enunciazione coraggiosa di nuovi paradigmi</a:t>
            </a:r>
            <a:r>
              <a:rPr lang="it-IT" sz="1800" dirty="0">
                <a:effectLst/>
                <a:latin typeface="Times Ext Roman"/>
                <a:ea typeface="Times New Roman" panose="02020603050405020304" pitchFamily="18" charset="0"/>
              </a:rPr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8793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8A6ABB-7FCA-E35A-AE87-982BD1F4F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Nuova definizione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11CDF4-948D-D2DA-AE34-58B0298A3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La definizione di risorsa umana negli scritti di un famoso personaggio orientale dell’800  </a:t>
            </a:r>
            <a:r>
              <a:rPr lang="it-IT" dirty="0">
                <a:latin typeface="Times Ext Roman"/>
                <a:ea typeface="Times New Roman" panose="02020603050405020304" pitchFamily="18" charset="0"/>
              </a:rPr>
              <a:t>Mirza </a:t>
            </a:r>
            <a:r>
              <a:rPr lang="it-IT" dirty="0" err="1">
                <a:latin typeface="Times Ext Roman"/>
                <a:ea typeface="Times New Roman" panose="02020603050405020304" pitchFamily="18" charset="0"/>
              </a:rPr>
              <a:t>Husseyn</a:t>
            </a:r>
            <a:r>
              <a:rPr lang="it-IT" dirty="0">
                <a:latin typeface="Times Ext Roman"/>
                <a:ea typeface="Times New Roman" panose="02020603050405020304" pitchFamily="18" charset="0"/>
              </a:rPr>
              <a:t> Ali 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  è già di per se stessa innovativa: </a:t>
            </a:r>
          </a:p>
          <a:p>
            <a:pPr marL="0" indent="0" algn="just">
              <a:buNone/>
            </a:pPr>
            <a:r>
              <a:rPr lang="it-IT" dirty="0">
                <a:latin typeface="Times Ext Roman"/>
                <a:ea typeface="Times New Roman" panose="02020603050405020304" pitchFamily="18" charset="0"/>
              </a:rPr>
              <a:t>         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«</a:t>
            </a:r>
            <a:r>
              <a:rPr lang="it-IT" b="1" dirty="0">
                <a:effectLst/>
                <a:latin typeface="Times Ext Roman"/>
                <a:ea typeface="Times New Roman" panose="02020603050405020304" pitchFamily="18" charset="0"/>
              </a:rPr>
              <a:t>L’uomo è una miniera ricca  di gemme   di inestimabile valore,</a:t>
            </a:r>
          </a:p>
          <a:p>
            <a:pPr algn="just"/>
            <a:r>
              <a:rPr lang="en-GB" b="1" dirty="0">
                <a:effectLst/>
                <a:latin typeface="Times Ext Roman"/>
                <a:ea typeface="Times New Roman" panose="02020603050405020304" pitchFamily="18" charset="0"/>
              </a:rPr>
              <a:t> 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quindi la gestione delle risorse umane salta ad una nuova emozionante attività e cioè quella di gestire</a:t>
            </a:r>
            <a:r>
              <a:rPr lang="it-IT" b="1" dirty="0">
                <a:effectLst/>
                <a:latin typeface="Times Ext Roman"/>
                <a:ea typeface="Times New Roman" panose="02020603050405020304" pitchFamily="18" charset="0"/>
              </a:rPr>
              <a:t> «miniere di brillanti »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 Ma anche il termine gestire, perde il vecchio significato, per acquisirne uno </a:t>
            </a:r>
            <a:r>
              <a:rPr lang="it-IT" dirty="0" err="1">
                <a:effectLst/>
                <a:latin typeface="Times Ext Roman"/>
                <a:ea typeface="Times New Roman" panose="02020603050405020304" pitchFamily="18" charset="0"/>
              </a:rPr>
              <a:t>nuovo,quello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 di </a:t>
            </a:r>
            <a:r>
              <a:rPr lang="it-IT" b="1" dirty="0">
                <a:effectLst/>
                <a:latin typeface="Times Ext Roman"/>
                <a:ea typeface="Times New Roman" panose="02020603050405020304" pitchFamily="18" charset="0"/>
              </a:rPr>
              <a:t>«condividere» 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attraverso un </a:t>
            </a:r>
            <a:r>
              <a:rPr lang="it-IT" b="1" dirty="0">
                <a:effectLst/>
                <a:latin typeface="Times Ext Roman"/>
                <a:ea typeface="Times New Roman" panose="02020603050405020304" pitchFamily="18" charset="0"/>
              </a:rPr>
              <a:t>«processo»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 che porti a rendere evidenti </a:t>
            </a:r>
            <a:r>
              <a:rPr lang="it-IT" b="1" dirty="0">
                <a:effectLst/>
                <a:latin typeface="Times Ext Roman"/>
                <a:ea typeface="Times New Roman" panose="02020603050405020304" pitchFamily="18" charset="0"/>
              </a:rPr>
              <a:t>« i  preziosi brillanti »</a:t>
            </a:r>
          </a:p>
          <a:p>
            <a:pPr algn="just"/>
            <a:endParaRPr lang="it-IT" b="1" dirty="0">
              <a:latin typeface="Times Ext Roman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b="1" dirty="0">
                <a:latin typeface="Times Ext Roman"/>
                <a:ea typeface="Times New Roman" panose="02020603050405020304" pitchFamily="18" charset="0"/>
              </a:rPr>
              <a:t>  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quindi a </a:t>
            </a:r>
            <a:r>
              <a:rPr lang="it-IT" b="1" dirty="0">
                <a:effectLst/>
                <a:latin typeface="Times Ext Roman"/>
                <a:ea typeface="Times New Roman" panose="02020603050405020304" pitchFamily="18" charset="0"/>
              </a:rPr>
              <a:t>«educare, formare»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, tirare fuori dal latino </a:t>
            </a:r>
            <a:r>
              <a:rPr lang="it-IT" i="1" dirty="0">
                <a:effectLst/>
                <a:latin typeface="Times Ext Roman"/>
                <a:ea typeface="Times New Roman" panose="02020603050405020304" pitchFamily="18" charset="0"/>
              </a:rPr>
              <a:t>e-ducere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, ciò che </a:t>
            </a:r>
            <a:r>
              <a:rPr lang="it-IT" b="1" dirty="0">
                <a:effectLst/>
                <a:latin typeface="Times Ext Roman"/>
                <a:ea typeface="Times New Roman" panose="02020603050405020304" pitchFamily="18" charset="0"/>
              </a:rPr>
              <a:t>«inerentemente possediamo» 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per esserne consapevoli e porlo volontariamente al </a:t>
            </a:r>
            <a:r>
              <a:rPr lang="it-IT" b="1" dirty="0">
                <a:effectLst/>
                <a:latin typeface="Times Ext Roman"/>
                <a:ea typeface="Times New Roman" panose="02020603050405020304" pitchFamily="18" charset="0"/>
              </a:rPr>
              <a:t>«servizio» 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degli altri per una </a:t>
            </a:r>
            <a:r>
              <a:rPr lang="it-IT" b="1" dirty="0">
                <a:effectLst/>
                <a:latin typeface="Times Ext Roman"/>
                <a:ea typeface="Times New Roman" panose="02020603050405020304" pitchFamily="18" charset="0"/>
              </a:rPr>
              <a:t>«crescita» </a:t>
            </a:r>
            <a:r>
              <a:rPr lang="it-IT" dirty="0">
                <a:effectLst/>
                <a:latin typeface="Times Ext Roman"/>
                <a:ea typeface="Times New Roman" panose="02020603050405020304" pitchFamily="18" charset="0"/>
              </a:rPr>
              <a:t>collettiva.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106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85B940-8EA7-4547-9B22-43A0B998C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5707"/>
          </a:xfrm>
        </p:spPr>
        <p:txBody>
          <a:bodyPr>
            <a:normAutofit fontScale="90000"/>
          </a:bodyPr>
          <a:lstStyle/>
          <a:p>
            <a:r>
              <a:rPr lang="it-IT" dirty="0"/>
              <a:t>Le cinque dimensioni del lavoro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3D2FE3-3406-47F0-855D-A424287BDE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6913"/>
            <a:ext cx="9144000" cy="3747052"/>
          </a:xfrm>
        </p:spPr>
        <p:txBody>
          <a:bodyPr>
            <a:normAutofit/>
          </a:bodyPr>
          <a:lstStyle/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 fisico 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- 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intellettuale.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delle emozion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i,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della volont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à,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- il livello delle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qualità inerenti 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noto anche come    il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livello spirituale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.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7781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BD9FD-40D0-4F82-9C7D-C06F8EC5F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   Il livello fisico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F8E22A-38E1-41AC-A130-484EB8882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                                                           Comprende elementi come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l’aspetto fisico,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simpatia,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l’estetica,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l’odore,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i  capelli,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lo sguardo,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musicalità della voce</a:t>
            </a:r>
          </a:p>
          <a:p>
            <a:r>
              <a:rPr lang="it-IT" sz="2400" b="1" dirty="0">
                <a:latin typeface="Times Ext Roman"/>
              </a:rPr>
              <a:t>il colore della pelle</a:t>
            </a:r>
          </a:p>
          <a:p>
            <a:r>
              <a:rPr lang="it-IT" sz="2400" b="1" dirty="0">
                <a:latin typeface="Times Ext Roman"/>
              </a:rPr>
              <a:t> il genere</a:t>
            </a:r>
          </a:p>
          <a:p>
            <a:pPr marL="0" indent="0">
              <a:buNone/>
            </a:pPr>
            <a:r>
              <a:rPr lang="it-IT" sz="1800" dirty="0">
                <a:latin typeface="Times Ext Roman"/>
              </a:rPr>
              <a:t> 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717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02BF5-87A1-42EB-81E4-5D78FFD0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      </a:t>
            </a:r>
            <a:r>
              <a:rPr lang="it-IT" dirty="0" err="1"/>
              <a:t>Intelletuale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CA3B8-1885-42BC-AD65-C85BAB644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1800" dirty="0">
              <a:effectLst/>
              <a:latin typeface="Times Ext Roman"/>
              <a:ea typeface="Times New Roman" panose="02020603050405020304" pitchFamily="18" charset="0"/>
            </a:endParaRP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cultura,</a:t>
            </a:r>
          </a:p>
          <a:p>
            <a:r>
              <a:rPr lang="it-IT" sz="2400" b="1" dirty="0">
                <a:latin typeface="Times Ext Roman"/>
                <a:ea typeface="Times New Roman" panose="02020603050405020304" pitchFamily="18" charset="0"/>
              </a:rPr>
              <a:t>Le competenze </a:t>
            </a:r>
            <a:endParaRPr lang="it-IT" sz="2400" b="1" dirty="0">
              <a:effectLst/>
              <a:latin typeface="Times Ext Roman"/>
              <a:ea typeface="Times New Roman" panose="02020603050405020304" pitchFamily="18" charset="0"/>
            </a:endParaRP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capacità di esprimersi,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memoria,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il vocabolario,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velocità di apprendimento,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brillantezza dell’intelletto,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velocità del ragionamento,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capacità di proporre,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capacita di  pensare e di riflettere. 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071962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537</Words>
  <Application>Microsoft Office PowerPoint</Application>
  <PresentationFormat>Widescreen</PresentationFormat>
  <Paragraphs>60</Paragraphs>
  <Slides>18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Exo 2</vt:lpstr>
      <vt:lpstr>Times Ext Roman</vt:lpstr>
      <vt:lpstr>Times New Roman</vt:lpstr>
      <vt:lpstr>Wingdings</vt:lpstr>
      <vt:lpstr>Tema di Office</vt:lpstr>
      <vt:lpstr>IL DIRETTIVO  PER UNA GESTIONE COLLETTIVA IN AZIENDA</vt:lpstr>
      <vt:lpstr>DIRETTIVO  E SISTEMA CONSULTATIVO</vt:lpstr>
      <vt:lpstr>IL CONTROLLO DI GESTIONE  NEL DIRETTIVO </vt:lpstr>
      <vt:lpstr>Chi sono i collaboratori?  Risorse umane?  </vt:lpstr>
      <vt:lpstr>         Collaboratori…. O…. risorse umane? </vt:lpstr>
      <vt:lpstr>                        Nuova definizione </vt:lpstr>
      <vt:lpstr>Le cinque dimensioni del lavoro </vt:lpstr>
      <vt:lpstr>                           Il livello fisico </vt:lpstr>
      <vt:lpstr>                              Intelletuale </vt:lpstr>
      <vt:lpstr>              Le tre dimensioni mancanti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 Robiati</dc:creator>
  <cp:lastModifiedBy>Giuseppe Robiati</cp:lastModifiedBy>
  <cp:revision>12</cp:revision>
  <dcterms:created xsi:type="dcterms:W3CDTF">2018-02-08T08:18:32Z</dcterms:created>
  <dcterms:modified xsi:type="dcterms:W3CDTF">2023-06-09T15:45:20Z</dcterms:modified>
</cp:coreProperties>
</file>