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8" r:id="rId4"/>
    <p:sldId id="260" r:id="rId5"/>
    <p:sldId id="261" r:id="rId6"/>
    <p:sldId id="262" r:id="rId7"/>
    <p:sldId id="264" r:id="rId8"/>
    <p:sldId id="263" r:id="rId9"/>
    <p:sldId id="271" r:id="rId10"/>
    <p:sldId id="311" r:id="rId11"/>
    <p:sldId id="310" r:id="rId12"/>
    <p:sldId id="304" r:id="rId13"/>
    <p:sldId id="305" r:id="rId14"/>
    <p:sldId id="30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66"/>
    <a:srgbClr val="0080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2" autoAdjust="0"/>
    <p:restoredTop sz="94660"/>
  </p:normalViewPr>
  <p:slideViewPr>
    <p:cSldViewPr>
      <p:cViewPr varScale="1">
        <p:scale>
          <a:sx n="59" d="100"/>
          <a:sy n="59" d="100"/>
        </p:scale>
        <p:origin x="14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61A41D5-56FA-4C02-9E15-06F586D5625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5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4F6DC5C3-E50A-4B5C-8A39-7B989C451FD8}" type="slidenum">
              <a:rPr lang="en-US">
                <a:solidFill>
                  <a:schemeClr val="tx1"/>
                </a:solidFill>
              </a:rPr>
              <a:pPr eaLnBrk="1" hangingPunct="1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60363" y="-441325"/>
            <a:ext cx="7575551" cy="5681663"/>
          </a:xfrm>
          <a:ln w="12700" cap="flat">
            <a:solidFill>
              <a:schemeClr val="tx1"/>
            </a:solidFill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A0FE19E7-7D30-477C-98B6-7D0C2F508471}" type="slidenum">
              <a:rPr lang="en-US">
                <a:solidFill>
                  <a:schemeClr val="tx1"/>
                </a:solidFill>
              </a:rPr>
              <a:pPr eaLnBrk="1" hangingPunct="1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60363" y="-441325"/>
            <a:ext cx="7575551" cy="5681663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BF06B41E-DC1F-4626-9BA3-2AE3350B4EFF}" type="slidenum">
              <a:rPr lang="en-US">
                <a:solidFill>
                  <a:schemeClr val="tx1"/>
                </a:solidFill>
              </a:rPr>
              <a:pPr eaLnBrk="1" hangingPunct="1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60363" y="-441325"/>
            <a:ext cx="7575551" cy="5681663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8B799697-BD25-4F63-A721-EFE32252F755}" type="slidenum">
              <a:rPr lang="en-US">
                <a:solidFill>
                  <a:schemeClr val="tx1"/>
                </a:solidFill>
              </a:rPr>
              <a:pPr eaLnBrk="1" hangingPunct="1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60363" y="-441325"/>
            <a:ext cx="7575551" cy="5681663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51F9-C4E6-43D0-BBF5-31904C81CB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7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E9AE7-B0AF-4E05-8F41-62752E3212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5F19-45D1-46F8-9976-0F86263C21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E28A-499A-4A6F-AB93-0EBA77EB527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CC0A-CA09-45AD-B5A0-5C9B88D5D2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54FA-5A9C-4345-9A23-DA50E252D6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BA9A-9A0F-4DF5-AB3E-63F773273FC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6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4B1F-1E8E-4E0D-AA33-36D6659C8EB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B97E-4473-44C3-8296-D9198C3A5F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B3A2-AAAB-4D23-9EA3-4B5C6A0F6C7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7583-14C3-4477-ABD4-065D607421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6D108-CF31-4300-8598-D84F113F01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4A82-9C5F-4812-BD89-D84E06E784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32A74-CEB3-487F-965A-498D030E49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F7785-DC50-41B6-B91D-00D8896E3CF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C00F-4261-4E45-BBB3-589E1F6B3A8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06D9-4FE8-4FDB-B095-C893034541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F6F282-9B0C-418F-AF65-399EA3D5A8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b="1">
                <a:solidFill>
                  <a:srgbClr val="FF0000"/>
                </a:solidFill>
              </a:rPr>
              <a:t>L’Ordine Mondiale di Baha’u’llah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b="1">
              <a:solidFill>
                <a:schemeClr val="accent2"/>
              </a:solidFill>
            </a:endParaRPr>
          </a:p>
          <a:p>
            <a:pPr eaLnBrk="1" hangingPunct="1"/>
            <a:r>
              <a:rPr lang="it-IT" sz="1600" b="1">
                <a:solidFill>
                  <a:srgbClr val="008000"/>
                </a:solidFill>
              </a:rPr>
              <a:t> </a:t>
            </a:r>
          </a:p>
          <a:p>
            <a:pPr eaLnBrk="1" hangingPunct="1"/>
            <a:r>
              <a:rPr lang="it-IT" sz="16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it-IT" sz="1600" b="1">
                <a:solidFill>
                  <a:srgbClr val="FF0000"/>
                </a:solidFill>
              </a:rPr>
              <a:t>Giuseppe Robiati</a:t>
            </a:r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9220" name="Picture 4" descr="AG0000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49275"/>
            <a:ext cx="20161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H01179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952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Shrine Baha'u'll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37172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H01266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13100"/>
            <a:ext cx="24050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0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736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F0000"/>
                </a:solidFill>
              </a:rPr>
              <a:t>AMBIENTE </a:t>
            </a:r>
          </a:p>
          <a:p>
            <a:pPr eaLnBrk="1" hangingPunct="1">
              <a:lnSpc>
                <a:spcPct val="90000"/>
              </a:lnSpc>
            </a:pPr>
            <a:endParaRPr lang="it-IT" sz="2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chemeClr val="accent2"/>
                </a:solidFill>
              </a:rPr>
              <a:t>DISOCCUPAZIONE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chemeClr val="accent2"/>
                </a:solidFill>
              </a:rPr>
              <a:t> SALUTE</a:t>
            </a:r>
            <a:endParaRPr lang="it-IT" sz="2800" dirty="0"/>
          </a:p>
          <a:p>
            <a:pPr eaLnBrk="1" hangingPunct="1">
              <a:lnSpc>
                <a:spcPct val="90000"/>
              </a:lnSpc>
            </a:pPr>
            <a:endParaRPr lang="it-IT" sz="2800" b="1" dirty="0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F9900"/>
                </a:solidFill>
              </a:rPr>
              <a:t>DONNE</a:t>
            </a:r>
          </a:p>
          <a:p>
            <a:pPr eaLnBrk="1" hangingPunct="1">
              <a:lnSpc>
                <a:spcPct val="90000"/>
              </a:lnSpc>
            </a:pPr>
            <a:endParaRPr lang="it-IT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F0000"/>
                </a:solidFill>
              </a:rPr>
              <a:t>ECONOMIA MONDIALE</a:t>
            </a:r>
          </a:p>
          <a:p>
            <a:pPr eaLnBrk="1" hangingPunct="1">
              <a:lnSpc>
                <a:spcPct val="90000"/>
              </a:lnSpc>
            </a:pPr>
            <a:endParaRPr lang="it-IT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chemeClr val="accent2"/>
                </a:solidFill>
              </a:rPr>
              <a:t>L’INDIVIDUO 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47813" y="0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chemeClr val="tx1"/>
                </a:solidFill>
              </a:rPr>
              <a:t>                         </a:t>
            </a:r>
            <a:r>
              <a:rPr lang="it-IT" sz="2400" b="1">
                <a:solidFill>
                  <a:schemeClr val="accent2"/>
                </a:solidFill>
              </a:rPr>
              <a:t>principali       turbolenze </a:t>
            </a: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13318" name="Picture 6" descr="AG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84538"/>
            <a:ext cx="22590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j00761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00663"/>
            <a:ext cx="12239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6227763" y="2825750"/>
            <a:ext cx="2376487" cy="4032250"/>
            <a:chOff x="2490" y="1548"/>
            <a:chExt cx="3991" cy="4069"/>
          </a:xfrm>
        </p:grpSpPr>
        <p:grpSp>
          <p:nvGrpSpPr>
            <p:cNvPr id="13323" name="Group 10"/>
            <p:cNvGrpSpPr>
              <a:grpSpLocks/>
            </p:cNvGrpSpPr>
            <p:nvPr/>
          </p:nvGrpSpPr>
          <p:grpSpPr bwMode="auto">
            <a:xfrm>
              <a:off x="2490" y="1548"/>
              <a:ext cx="3991" cy="3295"/>
              <a:chOff x="2490" y="1548"/>
              <a:chExt cx="3991" cy="3295"/>
            </a:xfrm>
          </p:grpSpPr>
          <p:sp>
            <p:nvSpPr>
              <p:cNvPr id="13327" name="Freeform 11"/>
              <p:cNvSpPr>
                <a:spLocks/>
              </p:cNvSpPr>
              <p:nvPr/>
            </p:nvSpPr>
            <p:spPr bwMode="auto">
              <a:xfrm>
                <a:off x="2490" y="3757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28" name="Freeform 12"/>
              <p:cNvSpPr>
                <a:spLocks/>
              </p:cNvSpPr>
              <p:nvPr/>
            </p:nvSpPr>
            <p:spPr bwMode="auto">
              <a:xfrm>
                <a:off x="3820" y="2652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29" name="Freeform 13"/>
              <p:cNvSpPr>
                <a:spLocks/>
              </p:cNvSpPr>
              <p:nvPr/>
            </p:nvSpPr>
            <p:spPr bwMode="auto">
              <a:xfrm>
                <a:off x="5150" y="1548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24" name="Freeform 14"/>
            <p:cNvSpPr>
              <a:spLocks/>
            </p:cNvSpPr>
            <p:nvPr/>
          </p:nvSpPr>
          <p:spPr bwMode="auto">
            <a:xfrm>
              <a:off x="4479" y="2991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Freeform 15"/>
            <p:cNvSpPr>
              <a:spLocks/>
            </p:cNvSpPr>
            <p:nvPr/>
          </p:nvSpPr>
          <p:spPr bwMode="auto">
            <a:xfrm>
              <a:off x="5821" y="1856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Freeform 16"/>
            <p:cNvSpPr>
              <a:spLocks/>
            </p:cNvSpPr>
            <p:nvPr/>
          </p:nvSpPr>
          <p:spPr bwMode="auto">
            <a:xfrm>
              <a:off x="3007" y="4068"/>
              <a:ext cx="506" cy="1549"/>
            </a:xfrm>
            <a:custGeom>
              <a:avLst/>
              <a:gdLst>
                <a:gd name="T0" fmla="*/ 0 w 506"/>
                <a:gd name="T1" fmla="*/ 997 h 1549"/>
                <a:gd name="T2" fmla="*/ 98 w 506"/>
                <a:gd name="T3" fmla="*/ 472 h 1549"/>
                <a:gd name="T4" fmla="*/ 135 w 506"/>
                <a:gd name="T5" fmla="*/ 1167 h 1549"/>
                <a:gd name="T6" fmla="*/ 234 w 506"/>
                <a:gd name="T7" fmla="*/ 354 h 1549"/>
                <a:gd name="T8" fmla="*/ 258 w 506"/>
                <a:gd name="T9" fmla="*/ 1285 h 1549"/>
                <a:gd name="T10" fmla="*/ 307 w 506"/>
                <a:gd name="T11" fmla="*/ 183 h 1549"/>
                <a:gd name="T12" fmla="*/ 344 w 506"/>
                <a:gd name="T13" fmla="*/ 1508 h 1549"/>
                <a:gd name="T14" fmla="*/ 394 w 506"/>
                <a:gd name="T15" fmla="*/ 183 h 1549"/>
                <a:gd name="T16" fmla="*/ 431 w 506"/>
                <a:gd name="T17" fmla="*/ 1469 h 1549"/>
                <a:gd name="T18" fmla="*/ 505 w 506"/>
                <a:gd name="T19" fmla="*/ 0 h 1549"/>
                <a:gd name="T20" fmla="*/ 505 w 506"/>
                <a:gd name="T21" fmla="*/ 1548 h 15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49"/>
                <a:gd name="T35" fmla="*/ 506 w 506"/>
                <a:gd name="T36" fmla="*/ 1549 h 15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49">
                  <a:moveTo>
                    <a:pt x="0" y="997"/>
                  </a:moveTo>
                  <a:lnTo>
                    <a:pt x="98" y="472"/>
                  </a:lnTo>
                  <a:lnTo>
                    <a:pt x="135" y="1167"/>
                  </a:lnTo>
                  <a:lnTo>
                    <a:pt x="234" y="354"/>
                  </a:lnTo>
                  <a:lnTo>
                    <a:pt x="258" y="1285"/>
                  </a:lnTo>
                  <a:lnTo>
                    <a:pt x="307" y="183"/>
                  </a:lnTo>
                  <a:lnTo>
                    <a:pt x="344" y="1508"/>
                  </a:lnTo>
                  <a:lnTo>
                    <a:pt x="394" y="183"/>
                  </a:lnTo>
                  <a:lnTo>
                    <a:pt x="431" y="1469"/>
                  </a:lnTo>
                  <a:lnTo>
                    <a:pt x="505" y="0"/>
                  </a:lnTo>
                  <a:lnTo>
                    <a:pt x="505" y="1548"/>
                  </a:lnTo>
                </a:path>
              </a:pathLst>
            </a:custGeom>
            <a:solidFill>
              <a:srgbClr val="FF0000"/>
            </a:solidFill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801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/>
              <a:t>Esempi di accordi politici ed economici e di aggregazioni di stati</a:t>
            </a:r>
            <a:endParaRPr lang="en-US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/>
              <a:t>1</a:t>
            </a:r>
            <a:r>
              <a:rPr lang="it-IT" sz="2000" b="1">
                <a:solidFill>
                  <a:schemeClr val="accent2"/>
                </a:solidFill>
              </a:rPr>
              <a:t>.- European Union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>
                <a:solidFill>
                  <a:srgbClr val="FF0000"/>
                </a:solidFill>
              </a:rPr>
              <a:t>2.- Andean Pact ( South America</a:t>
            </a:r>
            <a:r>
              <a:rPr lang="it-IT" sz="2000">
                <a:solidFill>
                  <a:srgbClr val="FF0000"/>
                </a:solidFill>
              </a:rPr>
              <a:t>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>
                <a:solidFill>
                  <a:srgbClr val="008000"/>
                </a:solidFill>
              </a:rPr>
              <a:t>3.- Mercosur ( south and centr America)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/>
              <a:t>4.- Asean ( south east Asia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i="1">
                <a:solidFill>
                  <a:srgbClr val="FF0066"/>
                </a:solidFill>
              </a:rPr>
              <a:t>5.- Apec ( pacific</a:t>
            </a:r>
            <a:r>
              <a:rPr lang="it-IT" sz="2000"/>
              <a:t>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>
                <a:solidFill>
                  <a:srgbClr val="FF0000"/>
                </a:solidFill>
              </a:rPr>
              <a:t>6.- Nafta ( Usa-Canada- Mexico)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/>
              <a:t>7.- WWF ( environment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>
                <a:solidFill>
                  <a:schemeClr val="accent2"/>
                </a:solidFill>
              </a:rPr>
              <a:t>8.- Wto ( world trade org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/>
              <a:t>9.- Ecosoc ( econ UN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>
                <a:solidFill>
                  <a:srgbClr val="FF0066"/>
                </a:solidFill>
              </a:rPr>
              <a:t>10.- Csce ( security coop in Europe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/>
              <a:t>11.- UN agencies ( unicef, fao, etc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>
                <a:solidFill>
                  <a:srgbClr val="008000"/>
                </a:solidFill>
              </a:rPr>
              <a:t>12.- UAN ( union african nations 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/>
              <a:t>13.- Wcrp ( world religion for peace )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solidFill>
                  <a:srgbClr val="FF0000"/>
                </a:solidFill>
              </a:rPr>
              <a:t>Funzioni del  ORDINE MONDIALE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sz="2400" b="1" dirty="0">
                <a:solidFill>
                  <a:schemeClr val="accent2"/>
                </a:solidFill>
              </a:rPr>
              <a:t>1.-  Corpo legislativo mondiale</a:t>
            </a:r>
          </a:p>
          <a:p>
            <a:pPr eaLnBrk="1" hangingPunct="1"/>
            <a:r>
              <a:rPr lang="it-IT" sz="2400" b="1" dirty="0">
                <a:solidFill>
                  <a:srgbClr val="FF0000"/>
                </a:solidFill>
              </a:rPr>
              <a:t>2.- Corpo esecutivo mondiale</a:t>
            </a:r>
          </a:p>
          <a:p>
            <a:pPr eaLnBrk="1" hangingPunct="1"/>
            <a:r>
              <a:rPr lang="it-IT" sz="2400" b="1" dirty="0">
                <a:solidFill>
                  <a:srgbClr val="008000"/>
                </a:solidFill>
              </a:rPr>
              <a:t>3.- Tribunale mondiale</a:t>
            </a:r>
          </a:p>
          <a:p>
            <a:pPr eaLnBrk="1" hangingPunct="1"/>
            <a:r>
              <a:rPr lang="it-IT" sz="2400" b="1" dirty="0">
                <a:solidFill>
                  <a:srgbClr val="FF0066"/>
                </a:solidFill>
              </a:rPr>
              <a:t>4.- Corpo internazionale  Polizia</a:t>
            </a:r>
          </a:p>
          <a:p>
            <a:pPr marL="0" indent="0" eaLnBrk="1" hangingPunct="1">
              <a:buNone/>
            </a:pPr>
            <a:r>
              <a:rPr lang="it-IT" sz="2400" b="1" dirty="0"/>
              <a:t>.    5- Sistema di    </a:t>
            </a:r>
          </a:p>
          <a:p>
            <a:pPr marL="0" indent="0" eaLnBrk="1" hangingPunct="1">
              <a:buNone/>
            </a:pPr>
            <a:r>
              <a:rPr lang="it-IT" sz="2400" b="1" dirty="0"/>
              <a:t>      educazione e</a:t>
            </a:r>
          </a:p>
          <a:p>
            <a:pPr marL="0" indent="0" eaLnBrk="1" hangingPunct="1">
              <a:buNone/>
            </a:pPr>
            <a:r>
              <a:rPr lang="it-IT" sz="2400" b="1" dirty="0"/>
              <a:t>      istruzione universale </a:t>
            </a:r>
            <a:endParaRPr lang="en-US" sz="2400" b="1" dirty="0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557338"/>
            <a:ext cx="4038600" cy="375126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>
                <a:solidFill>
                  <a:schemeClr val="accent2"/>
                </a:solidFill>
              </a:rPr>
              <a:t>Qualita’</a:t>
            </a:r>
            <a:r>
              <a:rPr lang="it-IT" dirty="0">
                <a:solidFill>
                  <a:schemeClr val="accent2"/>
                </a:solidFill>
              </a:rPr>
              <a:t> dell’ORDINE MONDIALE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1.-Sistema internazionale di </a:t>
            </a:r>
            <a:r>
              <a:rPr lang="it-IT" sz="2000" b="1" dirty="0" err="1">
                <a:solidFill>
                  <a:srgbClr val="FF0000"/>
                </a:solidFill>
              </a:rPr>
              <a:t>comu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nicazione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chemeClr val="accent2"/>
                </a:solidFill>
              </a:rPr>
              <a:t>2.-Scrittura e letteratura mondiale 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rgbClr val="008000"/>
                </a:solidFill>
              </a:rPr>
              <a:t>3.-  Sistema di misurazione universale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rgbClr val="FF0066"/>
                </a:solidFill>
              </a:rPr>
              <a:t>4.- Sistema monetario universale uni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/>
              <a:t>5.-  Sistema di stampa universale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chemeClr val="accent2"/>
                </a:solidFill>
              </a:rPr>
              <a:t>6.-  Calendario universale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7.-  Sistema di educazione universale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rgbClr val="008000"/>
                </a:solidFill>
              </a:rPr>
              <a:t>8.-  Sistema di tassazione universale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/>
              <a:t>9.-  Un Unico codice di leggi per l’individuo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chemeClr val="accent2"/>
                </a:solidFill>
              </a:rPr>
              <a:t>10.-  Regolamentazione mondiale delle risorse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6146" name="Object 4"/>
          <p:cNvGraphicFramePr>
            <a:graphicFrameLocks noGrp="1"/>
          </p:cNvGraphicFramePr>
          <p:nvPr>
            <p:ph sz="half" idx="2"/>
          </p:nvPr>
        </p:nvGraphicFramePr>
        <p:xfrm>
          <a:off x="5867400" y="1844675"/>
          <a:ext cx="227012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2" imgW="3660480" imgH="2017440" progId="MS_ClipArt_Gallery.2">
                  <p:embed/>
                </p:oleObj>
              </mc:Choice>
              <mc:Fallback>
                <p:oleObj name="ClipArt" r:id="rId2" imgW="3660480" imgH="201744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44675"/>
                        <a:ext cx="227012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chemeClr val="accent2"/>
                </a:solidFill>
              </a:rPr>
              <a:t>Conseguenze</a:t>
            </a:r>
            <a:r>
              <a:rPr lang="it-IT"/>
              <a:t> </a:t>
            </a:r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1.- protezione della </a:t>
            </a:r>
            <a:r>
              <a:rPr lang="it-IT" sz="2400" b="1" dirty="0" err="1">
                <a:solidFill>
                  <a:srgbClr val="FF0000"/>
                </a:solidFill>
              </a:rPr>
              <a:t>liberta’</a:t>
            </a:r>
            <a:r>
              <a:rPr lang="it-IT" sz="2400" b="1" dirty="0">
                <a:solidFill>
                  <a:srgbClr val="FF0000"/>
                </a:solidFill>
              </a:rPr>
              <a:t> individuale dovunque esso viva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b="1" dirty="0">
                <a:solidFill>
                  <a:schemeClr val="accent2"/>
                </a:solidFill>
              </a:rPr>
              <a:t>2.- riorganizzazione di un sistema economico universale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3.-  Mercati regolamentati a livello universale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b="1" dirty="0">
                <a:solidFill>
                  <a:srgbClr val="FF0066"/>
                </a:solidFill>
              </a:rPr>
              <a:t>4.-  Distribuzione delle risorse regolate a livello mondiale</a:t>
            </a:r>
            <a:r>
              <a:rPr lang="it-IT" sz="2400" b="1" dirty="0"/>
              <a:t>  </a:t>
            </a:r>
            <a:r>
              <a:rPr lang="it-IT" sz="1400" b="1" dirty="0"/>
              <a:t>(</a:t>
            </a:r>
            <a:r>
              <a:rPr lang="it-IT" sz="1400" b="1" dirty="0">
                <a:solidFill>
                  <a:schemeClr val="accent2"/>
                </a:solidFill>
              </a:rPr>
              <a:t>the </a:t>
            </a:r>
            <a:r>
              <a:rPr lang="it-IT" sz="1400" b="1" dirty="0" err="1">
                <a:solidFill>
                  <a:schemeClr val="accent2"/>
                </a:solidFill>
              </a:rPr>
              <a:t>planet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b="1" dirty="0" err="1">
                <a:solidFill>
                  <a:schemeClr val="accent2"/>
                </a:solidFill>
              </a:rPr>
              <a:t>resources</a:t>
            </a:r>
            <a:r>
              <a:rPr lang="it-IT" sz="1400" b="1" dirty="0">
                <a:solidFill>
                  <a:schemeClr val="accent2"/>
                </a:solidFill>
              </a:rPr>
              <a:t> are </a:t>
            </a:r>
            <a:r>
              <a:rPr lang="it-IT" sz="1400" b="1" dirty="0" err="1">
                <a:solidFill>
                  <a:schemeClr val="accent2"/>
                </a:solidFill>
              </a:rPr>
              <a:t>not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b="1" dirty="0" err="1">
                <a:solidFill>
                  <a:schemeClr val="accent2"/>
                </a:solidFill>
              </a:rPr>
              <a:t>property</a:t>
            </a:r>
            <a:r>
              <a:rPr lang="it-IT" sz="1400" b="1" dirty="0">
                <a:solidFill>
                  <a:schemeClr val="accent2"/>
                </a:solidFill>
              </a:rPr>
              <a:t> of national government </a:t>
            </a:r>
            <a:r>
              <a:rPr lang="it-IT" sz="1400" b="1" dirty="0" err="1">
                <a:solidFill>
                  <a:schemeClr val="accent2"/>
                </a:solidFill>
              </a:rPr>
              <a:t>anymore</a:t>
            </a:r>
            <a:r>
              <a:rPr lang="it-IT" sz="1400" b="1" dirty="0">
                <a:solidFill>
                  <a:schemeClr val="accent2"/>
                </a:solidFill>
              </a:rPr>
              <a:t>, </a:t>
            </a:r>
            <a:r>
              <a:rPr lang="it-IT" sz="1400" b="1" dirty="0" err="1">
                <a:solidFill>
                  <a:schemeClr val="accent2"/>
                </a:solidFill>
              </a:rPr>
              <a:t>but</a:t>
            </a:r>
            <a:r>
              <a:rPr lang="it-IT" sz="1400" b="1" dirty="0">
                <a:solidFill>
                  <a:schemeClr val="accent2"/>
                </a:solidFill>
              </a:rPr>
              <a:t> are under the </a:t>
            </a:r>
            <a:r>
              <a:rPr lang="it-IT" sz="1400" b="1" dirty="0" err="1">
                <a:solidFill>
                  <a:schemeClr val="accent2"/>
                </a:solidFill>
              </a:rPr>
              <a:t>custody</a:t>
            </a:r>
            <a:r>
              <a:rPr lang="it-IT" sz="1400" b="1" dirty="0">
                <a:solidFill>
                  <a:schemeClr val="accent2"/>
                </a:solidFill>
              </a:rPr>
              <a:t> of the world super state</a:t>
            </a:r>
            <a:r>
              <a:rPr lang="it-IT" sz="1400" b="1" dirty="0"/>
              <a:t> )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5.- ampliamento delle invenzioni e della </a:t>
            </a:r>
            <a:r>
              <a:rPr lang="it-IT" sz="2400" b="1" dirty="0" err="1">
                <a:solidFill>
                  <a:srgbClr val="FF0000"/>
                </a:solidFill>
              </a:rPr>
              <a:t>teconologia</a:t>
            </a:r>
            <a:endParaRPr lang="it-IT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6.- </a:t>
            </a:r>
            <a:r>
              <a:rPr lang="it-IT" sz="2400" b="1" dirty="0" err="1">
                <a:solidFill>
                  <a:srgbClr val="FF0000"/>
                </a:solidFill>
              </a:rPr>
              <a:t>impossibilita’</a:t>
            </a:r>
            <a:r>
              <a:rPr lang="it-IT" sz="2400" b="1" dirty="0">
                <a:solidFill>
                  <a:srgbClr val="FF0000"/>
                </a:solidFill>
              </a:rPr>
              <a:t> di dichiarare guerra da parte delle nazioni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Grp="1"/>
          </p:cNvGraphicFramePr>
          <p:nvPr>
            <p:ph sz="half" idx="2"/>
          </p:nvPr>
        </p:nvGraphicFramePr>
        <p:xfrm>
          <a:off x="5940425" y="2852738"/>
          <a:ext cx="2651125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2" imgW="3659040" imgH="3665520" progId="MS_ClipArt_Gallery.2">
                  <p:embed/>
                </p:oleObj>
              </mc:Choice>
              <mc:Fallback>
                <p:oleObj name="ClipArt" r:id="rId2" imgW="3659040" imgH="366552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852738"/>
                        <a:ext cx="2651125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Documenti di studio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chemeClr val="accent2"/>
                </a:solidFill>
              </a:rPr>
              <a:t>1.-  Il Kitab i Aqdas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chemeClr val="accent2"/>
                </a:solidFill>
              </a:rPr>
              <a:t>2.- Il Kitab i Ahd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chemeClr val="accent2"/>
                </a:solidFill>
              </a:rPr>
              <a:t>3.- Volonta e  testamento di Abdu’l-Baha</a:t>
            </a:r>
          </a:p>
          <a:p>
            <a:pPr eaLnBrk="1" hangingPunct="1">
              <a:lnSpc>
                <a:spcPct val="80000"/>
              </a:lnSpc>
            </a:pPr>
            <a:endParaRPr lang="it-IT" sz="1400" b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sz="1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FF0000"/>
                </a:solidFill>
              </a:rPr>
              <a:t>1.-Le Ta vole di Baha’u’llah rivelatedopo il Kitab i Aqdas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008000"/>
                </a:solidFill>
              </a:rPr>
              <a:t>1.- La dispensazione di  Baha’u’llah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008000"/>
                </a:solidFill>
              </a:rPr>
              <a:t>2.- L’ordine  mondiale di  Baha’u’llah  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008000"/>
                </a:solidFill>
              </a:rPr>
              <a:t>3.- Dio passa nel mondo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008000"/>
                </a:solidFill>
              </a:rPr>
              <a:t>4.- L’avvento della giustizia divina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008000"/>
                </a:solidFill>
              </a:rPr>
              <a:t>5.- Citadel of faith 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008000"/>
                </a:solidFill>
              </a:rPr>
              <a:t>6.- Il giorno promesso e appello alle nazioni</a:t>
            </a:r>
          </a:p>
          <a:p>
            <a:pPr eaLnBrk="1" hangingPunct="1">
              <a:lnSpc>
                <a:spcPct val="80000"/>
              </a:lnSpc>
            </a:pPr>
            <a:endParaRPr lang="it-IT" sz="1400" b="1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FF0066"/>
                </a:solidFill>
              </a:rPr>
              <a:t>1.- La costituzione della  Universal House of    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FF0066"/>
                </a:solidFill>
              </a:rPr>
              <a:t>     Justice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FF0066"/>
                </a:solidFill>
              </a:rPr>
              <a:t>2.- Secolo di luce </a:t>
            </a:r>
          </a:p>
          <a:p>
            <a:pPr eaLnBrk="1" hangingPunct="1">
              <a:lnSpc>
                <a:spcPct val="80000"/>
              </a:lnSpc>
            </a:pPr>
            <a:r>
              <a:rPr lang="it-IT" sz="1400" b="1">
                <a:solidFill>
                  <a:srgbClr val="FF0066"/>
                </a:solidFill>
              </a:rPr>
              <a:t>3.- Messaggi della  U.House of Justice </a:t>
            </a:r>
            <a:endParaRPr lang="en-US" sz="1400" b="1">
              <a:solidFill>
                <a:srgbClr val="FF0066"/>
              </a:solidFill>
            </a:endParaRPr>
          </a:p>
        </p:txBody>
      </p:sp>
      <p:graphicFrame>
        <p:nvGraphicFramePr>
          <p:cNvPr id="1026" name="Object 4"/>
          <p:cNvGraphicFramePr>
            <a:graphicFrameLocks noGrp="1"/>
          </p:cNvGraphicFramePr>
          <p:nvPr>
            <p:ph sz="half" idx="2"/>
          </p:nvPr>
        </p:nvGraphicFramePr>
        <p:xfrm>
          <a:off x="5580063" y="2276475"/>
          <a:ext cx="2790825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2" imgW="3408120" imgH="3663720" progId="MS_ClipArt_Gallery.2">
                  <p:embed/>
                </p:oleObj>
              </mc:Choice>
              <mc:Fallback>
                <p:oleObj name="ClipArt" r:id="rId2" imgW="3408120" imgH="366372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276475"/>
                        <a:ext cx="2790825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rc 2"/>
          <p:cNvSpPr>
            <a:spLocks/>
          </p:cNvSpPr>
          <p:nvPr/>
        </p:nvSpPr>
        <p:spPr bwMode="auto">
          <a:xfrm>
            <a:off x="2124075" y="6021388"/>
            <a:ext cx="47625" cy="71437"/>
          </a:xfrm>
          <a:custGeom>
            <a:avLst/>
            <a:gdLst>
              <a:gd name="T0" fmla="*/ 0 w 14271"/>
              <a:gd name="T1" fmla="*/ 0 h 21600"/>
              <a:gd name="T2" fmla="*/ 47625 w 14271"/>
              <a:gd name="T3" fmla="*/ 17813 h 21600"/>
              <a:gd name="T4" fmla="*/ 0 w 14271"/>
              <a:gd name="T5" fmla="*/ 71437 h 21600"/>
              <a:gd name="T6" fmla="*/ 0 60000 65536"/>
              <a:gd name="T7" fmla="*/ 0 60000 65536"/>
              <a:gd name="T8" fmla="*/ 0 60000 65536"/>
              <a:gd name="T9" fmla="*/ 0 w 14271"/>
              <a:gd name="T10" fmla="*/ 0 h 21600"/>
              <a:gd name="T11" fmla="*/ 14271 w 142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71" h="21600" fill="none" extrusionOk="0">
                <a:moveTo>
                  <a:pt x="-1" y="0"/>
                </a:moveTo>
                <a:cubicBezTo>
                  <a:pt x="5253" y="0"/>
                  <a:pt x="10327" y="1914"/>
                  <a:pt x="14271" y="5385"/>
                </a:cubicBezTo>
              </a:path>
              <a:path w="14271" h="21600" stroke="0" extrusionOk="0">
                <a:moveTo>
                  <a:pt x="-1" y="0"/>
                </a:moveTo>
                <a:cubicBezTo>
                  <a:pt x="5253" y="0"/>
                  <a:pt x="10327" y="1914"/>
                  <a:pt x="14271" y="538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Arc 3"/>
          <p:cNvSpPr>
            <a:spLocks/>
          </p:cNvSpPr>
          <p:nvPr/>
        </p:nvSpPr>
        <p:spPr bwMode="auto">
          <a:xfrm flipH="1">
            <a:off x="395288" y="692150"/>
            <a:ext cx="6983412" cy="56165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5"/>
              <a:gd name="T1" fmla="*/ 0 h 21600"/>
              <a:gd name="T2" fmla="*/ 21595 w 21595"/>
              <a:gd name="T3" fmla="*/ 21129 h 21600"/>
              <a:gd name="T4" fmla="*/ 0 w 215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5" h="21600" fill="none" extrusionOk="0">
                <a:moveTo>
                  <a:pt x="-1" y="0"/>
                </a:moveTo>
                <a:cubicBezTo>
                  <a:pt x="11745" y="0"/>
                  <a:pt x="21338" y="9385"/>
                  <a:pt x="21594" y="21129"/>
                </a:cubicBezTo>
              </a:path>
              <a:path w="21595" h="21600" stroke="0" extrusionOk="0">
                <a:moveTo>
                  <a:pt x="-1" y="0"/>
                </a:moveTo>
                <a:cubicBezTo>
                  <a:pt x="11745" y="0"/>
                  <a:pt x="21338" y="9385"/>
                  <a:pt x="21594" y="21129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CC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64163" y="3213100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>
                <a:solidFill>
                  <a:schemeClr val="accent2"/>
                </a:solidFill>
              </a:rPr>
              <a:t>    EVOLUZIONE UMANA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948488" y="3789363"/>
            <a:ext cx="720725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6000" b="1">
                <a:solidFill>
                  <a:schemeClr val="tx1"/>
                </a:solidFill>
              </a:rPr>
              <a:t>?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1187450" y="1341438"/>
            <a:ext cx="5905500" cy="467995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3059113" y="2636838"/>
            <a:ext cx="6492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5129" name="Cloud"/>
          <p:cNvSpPr>
            <a:spLocks noChangeAspect="1" noEditPoints="1" noChangeArrowheads="1"/>
          </p:cNvSpPr>
          <p:nvPr/>
        </p:nvSpPr>
        <p:spPr bwMode="auto">
          <a:xfrm>
            <a:off x="6084888" y="11969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68500" y="1708150"/>
            <a:ext cx="4079875" cy="2860675"/>
            <a:chOff x="2067" y="1793"/>
            <a:chExt cx="4283" cy="3004"/>
          </a:xfrm>
        </p:grpSpPr>
        <p:sp>
          <p:nvSpPr>
            <p:cNvPr id="11277" name="Freeform 3"/>
            <p:cNvSpPr>
              <a:spLocks/>
            </p:cNvSpPr>
            <p:nvPr/>
          </p:nvSpPr>
          <p:spPr bwMode="auto">
            <a:xfrm>
              <a:off x="5329" y="1793"/>
              <a:ext cx="1021" cy="232"/>
            </a:xfrm>
            <a:custGeom>
              <a:avLst/>
              <a:gdLst>
                <a:gd name="T0" fmla="*/ 0 w 1021"/>
                <a:gd name="T1" fmla="*/ 0 h 232"/>
                <a:gd name="T2" fmla="*/ 408 w 1021"/>
                <a:gd name="T3" fmla="*/ 0 h 232"/>
                <a:gd name="T4" fmla="*/ 1020 w 1021"/>
                <a:gd name="T5" fmla="*/ 231 h 232"/>
                <a:gd name="T6" fmla="*/ 612 w 1021"/>
                <a:gd name="T7" fmla="*/ 231 h 232"/>
                <a:gd name="T8" fmla="*/ 0 w 1021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1"/>
                <a:gd name="T16" fmla="*/ 0 h 232"/>
                <a:gd name="T17" fmla="*/ 1021 w 1021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1" h="232">
                  <a:moveTo>
                    <a:pt x="0" y="0"/>
                  </a:moveTo>
                  <a:lnTo>
                    <a:pt x="408" y="0"/>
                  </a:lnTo>
                  <a:lnTo>
                    <a:pt x="1020" y="231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78" name="Freeform 4"/>
            <p:cNvSpPr>
              <a:spLocks/>
            </p:cNvSpPr>
            <p:nvPr/>
          </p:nvSpPr>
          <p:spPr bwMode="auto">
            <a:xfrm>
              <a:off x="4922" y="2140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79" name="Freeform 5"/>
            <p:cNvSpPr>
              <a:spLocks/>
            </p:cNvSpPr>
            <p:nvPr/>
          </p:nvSpPr>
          <p:spPr bwMode="auto">
            <a:xfrm>
              <a:off x="4514" y="2485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0" name="Freeform 6"/>
            <p:cNvSpPr>
              <a:spLocks/>
            </p:cNvSpPr>
            <p:nvPr/>
          </p:nvSpPr>
          <p:spPr bwMode="auto">
            <a:xfrm>
              <a:off x="4106" y="2832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1" name="Freeform 7"/>
            <p:cNvSpPr>
              <a:spLocks/>
            </p:cNvSpPr>
            <p:nvPr/>
          </p:nvSpPr>
          <p:spPr bwMode="auto">
            <a:xfrm>
              <a:off x="3698" y="3179"/>
              <a:ext cx="1021" cy="232"/>
            </a:xfrm>
            <a:custGeom>
              <a:avLst/>
              <a:gdLst>
                <a:gd name="T0" fmla="*/ 0 w 1021"/>
                <a:gd name="T1" fmla="*/ 0 h 232"/>
                <a:gd name="T2" fmla="*/ 408 w 1021"/>
                <a:gd name="T3" fmla="*/ 0 h 232"/>
                <a:gd name="T4" fmla="*/ 1020 w 1021"/>
                <a:gd name="T5" fmla="*/ 231 h 232"/>
                <a:gd name="T6" fmla="*/ 612 w 1021"/>
                <a:gd name="T7" fmla="*/ 231 h 232"/>
                <a:gd name="T8" fmla="*/ 0 w 1021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1"/>
                <a:gd name="T16" fmla="*/ 0 h 232"/>
                <a:gd name="T17" fmla="*/ 1021 w 1021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1" h="232">
                  <a:moveTo>
                    <a:pt x="0" y="0"/>
                  </a:moveTo>
                  <a:lnTo>
                    <a:pt x="408" y="0"/>
                  </a:lnTo>
                  <a:lnTo>
                    <a:pt x="1020" y="231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2" name="Freeform 8"/>
            <p:cNvSpPr>
              <a:spLocks/>
            </p:cNvSpPr>
            <p:nvPr/>
          </p:nvSpPr>
          <p:spPr bwMode="auto">
            <a:xfrm>
              <a:off x="3291" y="3526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Freeform 9"/>
            <p:cNvSpPr>
              <a:spLocks/>
            </p:cNvSpPr>
            <p:nvPr/>
          </p:nvSpPr>
          <p:spPr bwMode="auto">
            <a:xfrm>
              <a:off x="2883" y="3873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4" name="Freeform 10"/>
            <p:cNvSpPr>
              <a:spLocks/>
            </p:cNvSpPr>
            <p:nvPr/>
          </p:nvSpPr>
          <p:spPr bwMode="auto">
            <a:xfrm>
              <a:off x="2475" y="4220"/>
              <a:ext cx="1020" cy="230"/>
            </a:xfrm>
            <a:custGeom>
              <a:avLst/>
              <a:gdLst>
                <a:gd name="T0" fmla="*/ 0 w 1020"/>
                <a:gd name="T1" fmla="*/ 0 h 230"/>
                <a:gd name="T2" fmla="*/ 408 w 1020"/>
                <a:gd name="T3" fmla="*/ 0 h 230"/>
                <a:gd name="T4" fmla="*/ 1019 w 1020"/>
                <a:gd name="T5" fmla="*/ 229 h 230"/>
                <a:gd name="T6" fmla="*/ 611 w 1020"/>
                <a:gd name="T7" fmla="*/ 229 h 230"/>
                <a:gd name="T8" fmla="*/ 0 w 1020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0"/>
                <a:gd name="T17" fmla="*/ 1020 w 1020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0">
                  <a:moveTo>
                    <a:pt x="0" y="0"/>
                  </a:moveTo>
                  <a:lnTo>
                    <a:pt x="408" y="0"/>
                  </a:lnTo>
                  <a:lnTo>
                    <a:pt x="1019" y="229"/>
                  </a:lnTo>
                  <a:lnTo>
                    <a:pt x="611" y="229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5" name="Freeform 11"/>
            <p:cNvSpPr>
              <a:spLocks/>
            </p:cNvSpPr>
            <p:nvPr/>
          </p:nvSpPr>
          <p:spPr bwMode="auto">
            <a:xfrm>
              <a:off x="2067" y="4565"/>
              <a:ext cx="1021" cy="232"/>
            </a:xfrm>
            <a:custGeom>
              <a:avLst/>
              <a:gdLst>
                <a:gd name="T0" fmla="*/ 0 w 1021"/>
                <a:gd name="T1" fmla="*/ 0 h 232"/>
                <a:gd name="T2" fmla="*/ 408 w 1021"/>
                <a:gd name="T3" fmla="*/ 0 h 232"/>
                <a:gd name="T4" fmla="*/ 1020 w 1021"/>
                <a:gd name="T5" fmla="*/ 231 h 232"/>
                <a:gd name="T6" fmla="*/ 612 w 1021"/>
                <a:gd name="T7" fmla="*/ 231 h 232"/>
                <a:gd name="T8" fmla="*/ 0 w 1021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1"/>
                <a:gd name="T16" fmla="*/ 0 h 232"/>
                <a:gd name="T17" fmla="*/ 1021 w 1021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1" h="232">
                  <a:moveTo>
                    <a:pt x="0" y="0"/>
                  </a:moveTo>
                  <a:lnTo>
                    <a:pt x="408" y="0"/>
                  </a:lnTo>
                  <a:lnTo>
                    <a:pt x="1020" y="231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6" name="Freeform 12"/>
            <p:cNvSpPr>
              <a:spLocks/>
            </p:cNvSpPr>
            <p:nvPr/>
          </p:nvSpPr>
          <p:spPr bwMode="auto">
            <a:xfrm>
              <a:off x="2475" y="4220"/>
              <a:ext cx="613" cy="577"/>
            </a:xfrm>
            <a:custGeom>
              <a:avLst/>
              <a:gdLst>
                <a:gd name="T0" fmla="*/ 0 w 613"/>
                <a:gd name="T1" fmla="*/ 0 h 577"/>
                <a:gd name="T2" fmla="*/ 0 w 613"/>
                <a:gd name="T3" fmla="*/ 345 h 577"/>
                <a:gd name="T4" fmla="*/ 612 w 613"/>
                <a:gd name="T5" fmla="*/ 576 h 577"/>
                <a:gd name="T6" fmla="*/ 612 w 613"/>
                <a:gd name="T7" fmla="*/ 230 h 577"/>
                <a:gd name="T8" fmla="*/ 0 w 613"/>
                <a:gd name="T9" fmla="*/ 0 h 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577"/>
                <a:gd name="T17" fmla="*/ 613 w 613"/>
                <a:gd name="T18" fmla="*/ 577 h 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577">
                  <a:moveTo>
                    <a:pt x="0" y="0"/>
                  </a:moveTo>
                  <a:lnTo>
                    <a:pt x="0" y="345"/>
                  </a:lnTo>
                  <a:lnTo>
                    <a:pt x="612" y="576"/>
                  </a:lnTo>
                  <a:lnTo>
                    <a:pt x="612" y="230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Freeform 13"/>
            <p:cNvSpPr>
              <a:spLocks/>
            </p:cNvSpPr>
            <p:nvPr/>
          </p:nvSpPr>
          <p:spPr bwMode="auto">
            <a:xfrm>
              <a:off x="2883" y="3873"/>
              <a:ext cx="612" cy="577"/>
            </a:xfrm>
            <a:custGeom>
              <a:avLst/>
              <a:gdLst>
                <a:gd name="T0" fmla="*/ 0 w 612"/>
                <a:gd name="T1" fmla="*/ 0 h 577"/>
                <a:gd name="T2" fmla="*/ 0 w 612"/>
                <a:gd name="T3" fmla="*/ 346 h 577"/>
                <a:gd name="T4" fmla="*/ 611 w 612"/>
                <a:gd name="T5" fmla="*/ 576 h 577"/>
                <a:gd name="T6" fmla="*/ 611 w 612"/>
                <a:gd name="T7" fmla="*/ 231 h 577"/>
                <a:gd name="T8" fmla="*/ 0 w 612"/>
                <a:gd name="T9" fmla="*/ 0 h 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577"/>
                <a:gd name="T17" fmla="*/ 612 w 612"/>
                <a:gd name="T18" fmla="*/ 577 h 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577">
                  <a:moveTo>
                    <a:pt x="0" y="0"/>
                  </a:moveTo>
                  <a:lnTo>
                    <a:pt x="0" y="346"/>
                  </a:lnTo>
                  <a:lnTo>
                    <a:pt x="611" y="576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Freeform 14"/>
            <p:cNvSpPr>
              <a:spLocks/>
            </p:cNvSpPr>
            <p:nvPr/>
          </p:nvSpPr>
          <p:spPr bwMode="auto">
            <a:xfrm>
              <a:off x="3291" y="3526"/>
              <a:ext cx="612" cy="579"/>
            </a:xfrm>
            <a:custGeom>
              <a:avLst/>
              <a:gdLst>
                <a:gd name="T0" fmla="*/ 0 w 612"/>
                <a:gd name="T1" fmla="*/ 0 h 579"/>
                <a:gd name="T2" fmla="*/ 0 w 612"/>
                <a:gd name="T3" fmla="*/ 347 h 579"/>
                <a:gd name="T4" fmla="*/ 611 w 612"/>
                <a:gd name="T5" fmla="*/ 578 h 579"/>
                <a:gd name="T6" fmla="*/ 611 w 612"/>
                <a:gd name="T7" fmla="*/ 231 h 579"/>
                <a:gd name="T8" fmla="*/ 0 w 612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579"/>
                <a:gd name="T17" fmla="*/ 612 w 612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579">
                  <a:moveTo>
                    <a:pt x="0" y="0"/>
                  </a:moveTo>
                  <a:lnTo>
                    <a:pt x="0" y="347"/>
                  </a:lnTo>
                  <a:lnTo>
                    <a:pt x="611" y="578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Freeform 15"/>
            <p:cNvSpPr>
              <a:spLocks/>
            </p:cNvSpPr>
            <p:nvPr/>
          </p:nvSpPr>
          <p:spPr bwMode="auto">
            <a:xfrm>
              <a:off x="3698" y="3179"/>
              <a:ext cx="613" cy="579"/>
            </a:xfrm>
            <a:custGeom>
              <a:avLst/>
              <a:gdLst>
                <a:gd name="T0" fmla="*/ 0 w 613"/>
                <a:gd name="T1" fmla="*/ 0 h 579"/>
                <a:gd name="T2" fmla="*/ 0 w 613"/>
                <a:gd name="T3" fmla="*/ 347 h 579"/>
                <a:gd name="T4" fmla="*/ 612 w 613"/>
                <a:gd name="T5" fmla="*/ 578 h 579"/>
                <a:gd name="T6" fmla="*/ 612 w 613"/>
                <a:gd name="T7" fmla="*/ 231 h 579"/>
                <a:gd name="T8" fmla="*/ 0 w 613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579"/>
                <a:gd name="T17" fmla="*/ 613 w 613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579">
                  <a:moveTo>
                    <a:pt x="0" y="0"/>
                  </a:moveTo>
                  <a:lnTo>
                    <a:pt x="0" y="347"/>
                  </a:lnTo>
                  <a:lnTo>
                    <a:pt x="612" y="578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Freeform 16"/>
            <p:cNvSpPr>
              <a:spLocks/>
            </p:cNvSpPr>
            <p:nvPr/>
          </p:nvSpPr>
          <p:spPr bwMode="auto">
            <a:xfrm>
              <a:off x="4106" y="2832"/>
              <a:ext cx="613" cy="579"/>
            </a:xfrm>
            <a:custGeom>
              <a:avLst/>
              <a:gdLst>
                <a:gd name="T0" fmla="*/ 0 w 613"/>
                <a:gd name="T1" fmla="*/ 347 h 579"/>
                <a:gd name="T2" fmla="*/ 612 w 613"/>
                <a:gd name="T3" fmla="*/ 578 h 579"/>
                <a:gd name="T4" fmla="*/ 612 w 613"/>
                <a:gd name="T5" fmla="*/ 231 h 579"/>
                <a:gd name="T6" fmla="*/ 0 w 613"/>
                <a:gd name="T7" fmla="*/ 0 h 579"/>
                <a:gd name="T8" fmla="*/ 0 w 613"/>
                <a:gd name="T9" fmla="*/ 347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579"/>
                <a:gd name="T17" fmla="*/ 613 w 613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579">
                  <a:moveTo>
                    <a:pt x="0" y="347"/>
                  </a:moveTo>
                  <a:lnTo>
                    <a:pt x="612" y="578"/>
                  </a:lnTo>
                  <a:lnTo>
                    <a:pt x="612" y="231"/>
                  </a:lnTo>
                  <a:lnTo>
                    <a:pt x="0" y="0"/>
                  </a:lnTo>
                  <a:lnTo>
                    <a:pt x="0" y="347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Freeform 17"/>
            <p:cNvSpPr>
              <a:spLocks/>
            </p:cNvSpPr>
            <p:nvPr/>
          </p:nvSpPr>
          <p:spPr bwMode="auto">
            <a:xfrm>
              <a:off x="4514" y="2485"/>
              <a:ext cx="612" cy="579"/>
            </a:xfrm>
            <a:custGeom>
              <a:avLst/>
              <a:gdLst>
                <a:gd name="T0" fmla="*/ 0 w 612"/>
                <a:gd name="T1" fmla="*/ 0 h 579"/>
                <a:gd name="T2" fmla="*/ 0 w 612"/>
                <a:gd name="T3" fmla="*/ 347 h 579"/>
                <a:gd name="T4" fmla="*/ 611 w 612"/>
                <a:gd name="T5" fmla="*/ 578 h 579"/>
                <a:gd name="T6" fmla="*/ 611 w 612"/>
                <a:gd name="T7" fmla="*/ 231 h 579"/>
                <a:gd name="T8" fmla="*/ 0 w 612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579"/>
                <a:gd name="T17" fmla="*/ 612 w 612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579">
                  <a:moveTo>
                    <a:pt x="0" y="0"/>
                  </a:moveTo>
                  <a:lnTo>
                    <a:pt x="0" y="347"/>
                  </a:lnTo>
                  <a:lnTo>
                    <a:pt x="611" y="578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Freeform 18"/>
            <p:cNvSpPr>
              <a:spLocks/>
            </p:cNvSpPr>
            <p:nvPr/>
          </p:nvSpPr>
          <p:spPr bwMode="auto">
            <a:xfrm>
              <a:off x="4922" y="2140"/>
              <a:ext cx="612" cy="577"/>
            </a:xfrm>
            <a:custGeom>
              <a:avLst/>
              <a:gdLst>
                <a:gd name="T0" fmla="*/ 0 w 612"/>
                <a:gd name="T1" fmla="*/ 0 h 577"/>
                <a:gd name="T2" fmla="*/ 0 w 612"/>
                <a:gd name="T3" fmla="*/ 345 h 577"/>
                <a:gd name="T4" fmla="*/ 611 w 612"/>
                <a:gd name="T5" fmla="*/ 576 h 577"/>
                <a:gd name="T6" fmla="*/ 611 w 612"/>
                <a:gd name="T7" fmla="*/ 231 h 577"/>
                <a:gd name="T8" fmla="*/ 0 w 612"/>
                <a:gd name="T9" fmla="*/ 0 h 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577"/>
                <a:gd name="T17" fmla="*/ 612 w 612"/>
                <a:gd name="T18" fmla="*/ 577 h 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577">
                  <a:moveTo>
                    <a:pt x="0" y="0"/>
                  </a:moveTo>
                  <a:lnTo>
                    <a:pt x="0" y="345"/>
                  </a:lnTo>
                  <a:lnTo>
                    <a:pt x="611" y="576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3" name="Freeform 19"/>
            <p:cNvSpPr>
              <a:spLocks/>
            </p:cNvSpPr>
            <p:nvPr/>
          </p:nvSpPr>
          <p:spPr bwMode="auto">
            <a:xfrm>
              <a:off x="5329" y="1793"/>
              <a:ext cx="613" cy="579"/>
            </a:xfrm>
            <a:custGeom>
              <a:avLst/>
              <a:gdLst>
                <a:gd name="T0" fmla="*/ 0 w 613"/>
                <a:gd name="T1" fmla="*/ 0 h 579"/>
                <a:gd name="T2" fmla="*/ 0 w 613"/>
                <a:gd name="T3" fmla="*/ 347 h 579"/>
                <a:gd name="T4" fmla="*/ 612 w 613"/>
                <a:gd name="T5" fmla="*/ 578 h 579"/>
                <a:gd name="T6" fmla="*/ 612 w 613"/>
                <a:gd name="T7" fmla="*/ 231 h 579"/>
                <a:gd name="T8" fmla="*/ 0 w 613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579"/>
                <a:gd name="T17" fmla="*/ 613 w 613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579">
                  <a:moveTo>
                    <a:pt x="0" y="0"/>
                  </a:moveTo>
                  <a:lnTo>
                    <a:pt x="0" y="347"/>
                  </a:lnTo>
                  <a:lnTo>
                    <a:pt x="612" y="578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3087688" y="4386263"/>
            <a:ext cx="8334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en-US" sz="1100" b="1">
                <a:solidFill>
                  <a:schemeClr val="tx1"/>
                </a:solidFill>
                <a:latin typeface="Century Schoolbook" pitchFamily="18" charset="0"/>
              </a:rPr>
              <a:t>INDIVIDUO</a:t>
            </a:r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3441700" y="4021138"/>
            <a:ext cx="7858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it-IT" sz="1100" b="1">
                <a:solidFill>
                  <a:schemeClr val="tx1"/>
                </a:solidFill>
                <a:latin typeface="Century Schoolbook" pitchFamily="18" charset="0"/>
              </a:rPr>
              <a:t>FAMIGLIA</a:t>
            </a:r>
            <a:endParaRPr lang="en-US" sz="1100" b="1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269" name="Rectangle 22"/>
          <p:cNvSpPr>
            <a:spLocks noChangeArrowheads="1"/>
          </p:cNvSpPr>
          <p:nvPr/>
        </p:nvSpPr>
        <p:spPr bwMode="auto">
          <a:xfrm>
            <a:off x="3922713" y="3678238"/>
            <a:ext cx="539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it-IT" sz="1100" b="1">
                <a:solidFill>
                  <a:schemeClr val="tx1"/>
                </a:solidFill>
                <a:latin typeface="Century Schoolbook" pitchFamily="18" charset="0"/>
              </a:rPr>
              <a:t>TRIBU</a:t>
            </a:r>
            <a:endParaRPr lang="en-US" sz="1100" b="1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270" name="Rectangle 23"/>
          <p:cNvSpPr>
            <a:spLocks noChangeArrowheads="1"/>
          </p:cNvSpPr>
          <p:nvPr/>
        </p:nvSpPr>
        <p:spPr bwMode="auto">
          <a:xfrm>
            <a:off x="4344988" y="3357563"/>
            <a:ext cx="8778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it-IT" sz="1100" b="1">
                <a:solidFill>
                  <a:schemeClr val="tx1"/>
                </a:solidFill>
                <a:latin typeface="Century Schoolbook" pitchFamily="18" charset="0"/>
              </a:rPr>
              <a:t>VILLAGGIO</a:t>
            </a:r>
            <a:endParaRPr lang="en-US" sz="1100" b="1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271" name="Rectangle 24"/>
          <p:cNvSpPr>
            <a:spLocks noChangeArrowheads="1"/>
          </p:cNvSpPr>
          <p:nvPr/>
        </p:nvSpPr>
        <p:spPr bwMode="auto">
          <a:xfrm>
            <a:off x="4676775" y="2992438"/>
            <a:ext cx="5619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it-IT" sz="1100" b="1">
                <a:solidFill>
                  <a:schemeClr val="tx1"/>
                </a:solidFill>
                <a:latin typeface="Century Schoolbook" pitchFamily="18" charset="0"/>
              </a:rPr>
              <a:t>CITTA’</a:t>
            </a:r>
            <a:endParaRPr lang="en-US" sz="1100" b="1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272" name="Rectangle 25"/>
          <p:cNvSpPr>
            <a:spLocks noChangeArrowheads="1"/>
          </p:cNvSpPr>
          <p:nvPr/>
        </p:nvSpPr>
        <p:spPr bwMode="auto">
          <a:xfrm>
            <a:off x="5019675" y="2693988"/>
            <a:ext cx="10366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it-IT" sz="1100" b="1">
                <a:solidFill>
                  <a:schemeClr val="tx1"/>
                </a:solidFill>
                <a:latin typeface="Century Schoolbook" pitchFamily="18" charset="0"/>
              </a:rPr>
              <a:t>CITTA STATO</a:t>
            </a:r>
            <a:endParaRPr lang="en-US" sz="1100" b="1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273" name="Rectangle 26"/>
          <p:cNvSpPr>
            <a:spLocks noChangeArrowheads="1"/>
          </p:cNvSpPr>
          <p:nvPr/>
        </p:nvSpPr>
        <p:spPr bwMode="auto">
          <a:xfrm>
            <a:off x="5465763" y="2363788"/>
            <a:ext cx="6619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it-IT" sz="1100" b="1">
                <a:solidFill>
                  <a:schemeClr val="tx1"/>
                </a:solidFill>
                <a:latin typeface="Century Schoolbook" pitchFamily="18" charset="0"/>
              </a:rPr>
              <a:t>IMPERO</a:t>
            </a:r>
            <a:endParaRPr lang="en-US" sz="1100" b="1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274" name="Rectangle 27"/>
          <p:cNvSpPr>
            <a:spLocks noChangeArrowheads="1"/>
          </p:cNvSpPr>
          <p:nvPr/>
        </p:nvSpPr>
        <p:spPr bwMode="auto">
          <a:xfrm>
            <a:off x="5854700" y="1974850"/>
            <a:ext cx="7413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it-IT" sz="1100" b="1">
                <a:solidFill>
                  <a:schemeClr val="tx1"/>
                </a:solidFill>
                <a:latin typeface="Century Schoolbook" pitchFamily="18" charset="0"/>
              </a:rPr>
              <a:t>NAZIONE</a:t>
            </a:r>
            <a:endParaRPr lang="en-US" sz="1100" b="1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275" name="Line 28"/>
          <p:cNvSpPr>
            <a:spLocks noChangeShapeType="1"/>
          </p:cNvSpPr>
          <p:nvPr/>
        </p:nvSpPr>
        <p:spPr bwMode="auto">
          <a:xfrm flipV="1">
            <a:off x="4572000" y="2903538"/>
            <a:ext cx="2743200" cy="27432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5562086" y="5041900"/>
            <a:ext cx="2654020" cy="122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245" tIns="27623" rIns="55245" bIns="27623">
            <a:spAutoFit/>
          </a:bodyPr>
          <a:lstStyle/>
          <a:p>
            <a:pPr marL="274638" lvl="1" defTabSz="549275" eaLnBrk="0" hangingPunct="0"/>
            <a:r>
              <a:rPr lang="it-IT" sz="1900" b="1" dirty="0">
                <a:solidFill>
                  <a:srgbClr val="008000"/>
                </a:solidFill>
                <a:latin typeface="Century Schoolbook" pitchFamily="18" charset="0"/>
              </a:rPr>
              <a:t>EVOLUZIONE DELL’UMANITA’ DALLE ORIGINI AD OGGI</a:t>
            </a:r>
            <a:endParaRPr lang="en-US" sz="19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2627313" y="1484313"/>
            <a:ext cx="3856037" cy="3937000"/>
            <a:chOff x="2490" y="1548"/>
            <a:chExt cx="3991" cy="4069"/>
          </a:xfrm>
        </p:grpSpPr>
        <p:grpSp>
          <p:nvGrpSpPr>
            <p:cNvPr id="12298" name="Group 3"/>
            <p:cNvGrpSpPr>
              <a:grpSpLocks/>
            </p:cNvGrpSpPr>
            <p:nvPr/>
          </p:nvGrpSpPr>
          <p:grpSpPr bwMode="auto">
            <a:xfrm>
              <a:off x="2490" y="1548"/>
              <a:ext cx="3991" cy="3295"/>
              <a:chOff x="2490" y="1548"/>
              <a:chExt cx="3991" cy="3295"/>
            </a:xfrm>
          </p:grpSpPr>
          <p:sp>
            <p:nvSpPr>
              <p:cNvPr id="12302" name="Freeform 4"/>
              <p:cNvSpPr>
                <a:spLocks/>
              </p:cNvSpPr>
              <p:nvPr/>
            </p:nvSpPr>
            <p:spPr bwMode="auto">
              <a:xfrm>
                <a:off x="2490" y="3757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03" name="Freeform 5"/>
              <p:cNvSpPr>
                <a:spLocks/>
              </p:cNvSpPr>
              <p:nvPr/>
            </p:nvSpPr>
            <p:spPr bwMode="auto">
              <a:xfrm>
                <a:off x="3820" y="2652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04" name="Freeform 6"/>
              <p:cNvSpPr>
                <a:spLocks/>
              </p:cNvSpPr>
              <p:nvPr/>
            </p:nvSpPr>
            <p:spPr bwMode="auto">
              <a:xfrm>
                <a:off x="5150" y="1548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299" name="Freeform 7"/>
            <p:cNvSpPr>
              <a:spLocks/>
            </p:cNvSpPr>
            <p:nvPr/>
          </p:nvSpPr>
          <p:spPr bwMode="auto">
            <a:xfrm>
              <a:off x="4479" y="2991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0" name="Freeform 8"/>
            <p:cNvSpPr>
              <a:spLocks/>
            </p:cNvSpPr>
            <p:nvPr/>
          </p:nvSpPr>
          <p:spPr bwMode="auto">
            <a:xfrm>
              <a:off x="5821" y="1856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1" name="Freeform 9"/>
            <p:cNvSpPr>
              <a:spLocks/>
            </p:cNvSpPr>
            <p:nvPr/>
          </p:nvSpPr>
          <p:spPr bwMode="auto">
            <a:xfrm>
              <a:off x="3007" y="4068"/>
              <a:ext cx="506" cy="1549"/>
            </a:xfrm>
            <a:custGeom>
              <a:avLst/>
              <a:gdLst>
                <a:gd name="T0" fmla="*/ 0 w 506"/>
                <a:gd name="T1" fmla="*/ 997 h 1549"/>
                <a:gd name="T2" fmla="*/ 98 w 506"/>
                <a:gd name="T3" fmla="*/ 472 h 1549"/>
                <a:gd name="T4" fmla="*/ 135 w 506"/>
                <a:gd name="T5" fmla="*/ 1167 h 1549"/>
                <a:gd name="T6" fmla="*/ 234 w 506"/>
                <a:gd name="T7" fmla="*/ 354 h 1549"/>
                <a:gd name="T8" fmla="*/ 258 w 506"/>
                <a:gd name="T9" fmla="*/ 1285 h 1549"/>
                <a:gd name="T10" fmla="*/ 307 w 506"/>
                <a:gd name="T11" fmla="*/ 183 h 1549"/>
                <a:gd name="T12" fmla="*/ 344 w 506"/>
                <a:gd name="T13" fmla="*/ 1508 h 1549"/>
                <a:gd name="T14" fmla="*/ 394 w 506"/>
                <a:gd name="T15" fmla="*/ 183 h 1549"/>
                <a:gd name="T16" fmla="*/ 431 w 506"/>
                <a:gd name="T17" fmla="*/ 1469 h 1549"/>
                <a:gd name="T18" fmla="*/ 505 w 506"/>
                <a:gd name="T19" fmla="*/ 0 h 1549"/>
                <a:gd name="T20" fmla="*/ 505 w 506"/>
                <a:gd name="T21" fmla="*/ 1548 h 15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49"/>
                <a:gd name="T35" fmla="*/ 506 w 506"/>
                <a:gd name="T36" fmla="*/ 1549 h 15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49">
                  <a:moveTo>
                    <a:pt x="0" y="997"/>
                  </a:moveTo>
                  <a:lnTo>
                    <a:pt x="98" y="472"/>
                  </a:lnTo>
                  <a:lnTo>
                    <a:pt x="135" y="1167"/>
                  </a:lnTo>
                  <a:lnTo>
                    <a:pt x="234" y="354"/>
                  </a:lnTo>
                  <a:lnTo>
                    <a:pt x="258" y="1285"/>
                  </a:lnTo>
                  <a:lnTo>
                    <a:pt x="307" y="183"/>
                  </a:lnTo>
                  <a:lnTo>
                    <a:pt x="344" y="1508"/>
                  </a:lnTo>
                  <a:lnTo>
                    <a:pt x="394" y="183"/>
                  </a:lnTo>
                  <a:lnTo>
                    <a:pt x="431" y="1469"/>
                  </a:lnTo>
                  <a:lnTo>
                    <a:pt x="505" y="0"/>
                  </a:lnTo>
                  <a:lnTo>
                    <a:pt x="505" y="1548"/>
                  </a:lnTo>
                </a:path>
              </a:pathLst>
            </a:custGeom>
            <a:solidFill>
              <a:srgbClr val="FF0000"/>
            </a:solidFill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639763" y="5427663"/>
            <a:ext cx="3200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245" tIns="27623" rIns="55245" bIns="27623">
            <a:spAutoFit/>
          </a:bodyPr>
          <a:lstStyle/>
          <a:p>
            <a:pPr defTabSz="549275" eaLnBrk="0" hangingPunct="0"/>
            <a:r>
              <a:rPr lang="en-US" sz="2200" b="1">
                <a:solidFill>
                  <a:schemeClr val="tx1"/>
                </a:solidFill>
              </a:rPr>
              <a:t>           </a:t>
            </a:r>
            <a:r>
              <a:rPr lang="en-US" sz="2200" b="1">
                <a:solidFill>
                  <a:srgbClr val="CC0000"/>
                </a:solidFill>
              </a:rPr>
              <a:t>VILLAGGIO</a:t>
            </a:r>
            <a:r>
              <a:rPr lang="en-US" sz="2200" b="1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 flipV="1">
            <a:off x="5943600" y="3475038"/>
            <a:ext cx="2925763" cy="27892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6962071" y="5301208"/>
            <a:ext cx="2051719" cy="122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245" tIns="27623" rIns="55245" bIns="27623">
            <a:spAutoFit/>
          </a:bodyPr>
          <a:lstStyle/>
          <a:p>
            <a:pPr defTabSz="549275" eaLnBrk="0" hangingPunct="0"/>
            <a:r>
              <a:rPr lang="en-US" sz="1900" b="1" dirty="0">
                <a:solidFill>
                  <a:srgbClr val="008000"/>
                </a:solidFill>
                <a:latin typeface="Century Schoolbook" pitchFamily="18" charset="0"/>
              </a:rPr>
              <a:t>EVOLUZIONE DELLA SOCIETA’ UMANA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971550" y="692150"/>
            <a:ext cx="4824413" cy="18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245" tIns="27623" rIns="55245" bIns="27623">
            <a:spAutoFit/>
          </a:bodyPr>
          <a:lstStyle/>
          <a:p>
            <a:pPr defTabSz="549275" eaLnBrk="0" hangingPunct="0"/>
            <a:endParaRPr lang="en-US" sz="1900" b="1" dirty="0">
              <a:solidFill>
                <a:schemeClr val="accent1"/>
              </a:solidFill>
            </a:endParaRPr>
          </a:p>
          <a:p>
            <a:pPr defTabSz="549275" eaLnBrk="0" hangingPunct="0"/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VIBRAZIONI, TURBOLENZE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CC0000"/>
                </a:solidFill>
              </a:rPr>
              <a:t>    </a:t>
            </a:r>
          </a:p>
          <a:p>
            <a:pPr defTabSz="549275" eaLnBrk="0" hangingPunct="0"/>
            <a:r>
              <a:rPr lang="en-US" sz="2400" b="1" dirty="0">
                <a:solidFill>
                  <a:srgbClr val="CC0000"/>
                </a:solidFill>
              </a:rPr>
              <a:t>                    E </a:t>
            </a:r>
          </a:p>
          <a:p>
            <a:pPr defTabSz="549275" eaLnBrk="0" hangingPunct="0"/>
            <a:r>
              <a:rPr lang="en-US" sz="2400" b="1" dirty="0">
                <a:solidFill>
                  <a:srgbClr val="CC0000"/>
                </a:solidFill>
              </a:rPr>
              <a:t>     SITUAZIONI DI CAOS</a:t>
            </a:r>
          </a:p>
          <a:p>
            <a:pPr defTabSz="549275" eaLnBrk="0" hangingPunct="0"/>
            <a:r>
              <a:rPr lang="en-US" sz="2400" b="1" dirty="0">
                <a:solidFill>
                  <a:srgbClr val="CC0000"/>
                </a:solidFill>
              </a:rPr>
              <a:t>          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5580063" y="3933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endParaRPr lang="it-IT">
              <a:solidFill>
                <a:schemeClr val="tx1"/>
              </a:solidFill>
            </a:endParaRP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5148263" y="3716338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chemeClr val="accent2"/>
                </a:solidFill>
              </a:rPr>
              <a:t>CITTA- CITTA-STATO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6804025" y="22050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CC0000"/>
                </a:solidFill>
              </a:rPr>
              <a:t>NAZIONE</a:t>
            </a:r>
            <a:endParaRPr lang="en-US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>
                <a:solidFill>
                  <a:srgbClr val="FF0000"/>
                </a:solidFill>
              </a:rPr>
              <a:t>            AMBIENTE </a:t>
            </a:r>
          </a:p>
          <a:p>
            <a:pPr eaLnBrk="1" hangingPunct="1">
              <a:lnSpc>
                <a:spcPct val="90000"/>
              </a:lnSpc>
            </a:pPr>
            <a:endParaRPr lang="it-IT" sz="2800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>
                <a:solidFill>
                  <a:schemeClr val="accent2"/>
                </a:solidFill>
              </a:rPr>
              <a:t>DISOCCUPAZIONE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>
                <a:solidFill>
                  <a:schemeClr val="accent2"/>
                </a:solidFill>
              </a:rPr>
              <a:t> SALUTE</a:t>
            </a:r>
            <a:endParaRPr lang="it-IT" sz="2800"/>
          </a:p>
          <a:p>
            <a:pPr eaLnBrk="1" hangingPunct="1">
              <a:lnSpc>
                <a:spcPct val="90000"/>
              </a:lnSpc>
            </a:pPr>
            <a:endParaRPr lang="it-IT" sz="2800" b="1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>
                <a:solidFill>
                  <a:srgbClr val="FF9900"/>
                </a:solidFill>
              </a:rPr>
              <a:t>DONNE</a:t>
            </a:r>
          </a:p>
          <a:p>
            <a:pPr eaLnBrk="1" hangingPunct="1">
              <a:lnSpc>
                <a:spcPct val="90000"/>
              </a:lnSpc>
            </a:pPr>
            <a:endParaRPr lang="it-IT" sz="28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>
                <a:solidFill>
                  <a:srgbClr val="FF0000"/>
                </a:solidFill>
              </a:rPr>
              <a:t>ECONOMIA MONDIALE</a:t>
            </a:r>
          </a:p>
          <a:p>
            <a:pPr eaLnBrk="1" hangingPunct="1">
              <a:lnSpc>
                <a:spcPct val="90000"/>
              </a:lnSpc>
            </a:pPr>
            <a:endParaRPr lang="it-IT" sz="28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>
                <a:solidFill>
                  <a:schemeClr val="accent2"/>
                </a:solidFill>
              </a:rPr>
              <a:t>L’INDIVIDUO 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chemeClr val="accent2"/>
              </a:solidFill>
            </a:endParaRPr>
          </a:p>
        </p:txBody>
      </p:sp>
      <p:pic>
        <p:nvPicPr>
          <p:cNvPr id="13315" name="Picture 3" descr="PH01235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76250"/>
            <a:ext cx="2952750" cy="1655763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47813" y="0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chemeClr val="tx1"/>
                </a:solidFill>
              </a:rPr>
              <a:t>                         </a:t>
            </a:r>
            <a:r>
              <a:rPr lang="it-IT" sz="2400" b="1">
                <a:solidFill>
                  <a:schemeClr val="accent2"/>
                </a:solidFill>
              </a:rPr>
              <a:t>principali       turbolenze </a:t>
            </a: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13317" name="Picture 5" descr="BD04983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981075"/>
            <a:ext cx="2303462" cy="1541463"/>
          </a:xfrm>
          <a:noFill/>
        </p:spPr>
      </p:pic>
      <p:pic>
        <p:nvPicPr>
          <p:cNvPr id="13318" name="Picture 6" descr="AG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84538"/>
            <a:ext cx="22590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BD0488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173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j007614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00663"/>
            <a:ext cx="12239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6227763" y="2825750"/>
            <a:ext cx="2376487" cy="4032250"/>
            <a:chOff x="2490" y="1548"/>
            <a:chExt cx="3991" cy="4069"/>
          </a:xfrm>
        </p:grpSpPr>
        <p:grpSp>
          <p:nvGrpSpPr>
            <p:cNvPr id="13323" name="Group 10"/>
            <p:cNvGrpSpPr>
              <a:grpSpLocks/>
            </p:cNvGrpSpPr>
            <p:nvPr/>
          </p:nvGrpSpPr>
          <p:grpSpPr bwMode="auto">
            <a:xfrm>
              <a:off x="2490" y="1548"/>
              <a:ext cx="3991" cy="3295"/>
              <a:chOff x="2490" y="1548"/>
              <a:chExt cx="3991" cy="3295"/>
            </a:xfrm>
          </p:grpSpPr>
          <p:sp>
            <p:nvSpPr>
              <p:cNvPr id="13327" name="Freeform 11"/>
              <p:cNvSpPr>
                <a:spLocks/>
              </p:cNvSpPr>
              <p:nvPr/>
            </p:nvSpPr>
            <p:spPr bwMode="auto">
              <a:xfrm>
                <a:off x="2490" y="3757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28" name="Freeform 12"/>
              <p:cNvSpPr>
                <a:spLocks/>
              </p:cNvSpPr>
              <p:nvPr/>
            </p:nvSpPr>
            <p:spPr bwMode="auto">
              <a:xfrm>
                <a:off x="3820" y="2652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29" name="Freeform 13"/>
              <p:cNvSpPr>
                <a:spLocks/>
              </p:cNvSpPr>
              <p:nvPr/>
            </p:nvSpPr>
            <p:spPr bwMode="auto">
              <a:xfrm>
                <a:off x="5150" y="1548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24" name="Freeform 14"/>
            <p:cNvSpPr>
              <a:spLocks/>
            </p:cNvSpPr>
            <p:nvPr/>
          </p:nvSpPr>
          <p:spPr bwMode="auto">
            <a:xfrm>
              <a:off x="4479" y="2991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Freeform 15"/>
            <p:cNvSpPr>
              <a:spLocks/>
            </p:cNvSpPr>
            <p:nvPr/>
          </p:nvSpPr>
          <p:spPr bwMode="auto">
            <a:xfrm>
              <a:off x="5821" y="1856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Freeform 16"/>
            <p:cNvSpPr>
              <a:spLocks/>
            </p:cNvSpPr>
            <p:nvPr/>
          </p:nvSpPr>
          <p:spPr bwMode="auto">
            <a:xfrm>
              <a:off x="3007" y="4068"/>
              <a:ext cx="506" cy="1549"/>
            </a:xfrm>
            <a:custGeom>
              <a:avLst/>
              <a:gdLst>
                <a:gd name="T0" fmla="*/ 0 w 506"/>
                <a:gd name="T1" fmla="*/ 997 h 1549"/>
                <a:gd name="T2" fmla="*/ 98 w 506"/>
                <a:gd name="T3" fmla="*/ 472 h 1549"/>
                <a:gd name="T4" fmla="*/ 135 w 506"/>
                <a:gd name="T5" fmla="*/ 1167 h 1549"/>
                <a:gd name="T6" fmla="*/ 234 w 506"/>
                <a:gd name="T7" fmla="*/ 354 h 1549"/>
                <a:gd name="T8" fmla="*/ 258 w 506"/>
                <a:gd name="T9" fmla="*/ 1285 h 1549"/>
                <a:gd name="T10" fmla="*/ 307 w 506"/>
                <a:gd name="T11" fmla="*/ 183 h 1549"/>
                <a:gd name="T12" fmla="*/ 344 w 506"/>
                <a:gd name="T13" fmla="*/ 1508 h 1549"/>
                <a:gd name="T14" fmla="*/ 394 w 506"/>
                <a:gd name="T15" fmla="*/ 183 h 1549"/>
                <a:gd name="T16" fmla="*/ 431 w 506"/>
                <a:gd name="T17" fmla="*/ 1469 h 1549"/>
                <a:gd name="T18" fmla="*/ 505 w 506"/>
                <a:gd name="T19" fmla="*/ 0 h 1549"/>
                <a:gd name="T20" fmla="*/ 505 w 506"/>
                <a:gd name="T21" fmla="*/ 1548 h 15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49"/>
                <a:gd name="T35" fmla="*/ 506 w 506"/>
                <a:gd name="T36" fmla="*/ 1549 h 15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49">
                  <a:moveTo>
                    <a:pt x="0" y="997"/>
                  </a:moveTo>
                  <a:lnTo>
                    <a:pt x="98" y="472"/>
                  </a:lnTo>
                  <a:lnTo>
                    <a:pt x="135" y="1167"/>
                  </a:lnTo>
                  <a:lnTo>
                    <a:pt x="234" y="354"/>
                  </a:lnTo>
                  <a:lnTo>
                    <a:pt x="258" y="1285"/>
                  </a:lnTo>
                  <a:lnTo>
                    <a:pt x="307" y="183"/>
                  </a:lnTo>
                  <a:lnTo>
                    <a:pt x="344" y="1508"/>
                  </a:lnTo>
                  <a:lnTo>
                    <a:pt x="394" y="183"/>
                  </a:lnTo>
                  <a:lnTo>
                    <a:pt x="431" y="1469"/>
                  </a:lnTo>
                  <a:lnTo>
                    <a:pt x="505" y="0"/>
                  </a:lnTo>
                  <a:lnTo>
                    <a:pt x="505" y="1548"/>
                  </a:lnTo>
                </a:path>
              </a:pathLst>
            </a:custGeom>
            <a:solidFill>
              <a:srgbClr val="FF0000"/>
            </a:solidFill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3322" name="Picture 17" descr="AG00002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2808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513" y="1412875"/>
            <a:ext cx="6192885" cy="5149850"/>
            <a:chOff x="1923" y="2369"/>
            <a:chExt cx="6501" cy="5404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 flipV="1">
              <a:off x="4656" y="3624"/>
              <a:ext cx="2880" cy="288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5089" y="6201"/>
              <a:ext cx="1740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5245" tIns="27623" rIns="55245" bIns="27623">
              <a:spAutoFit/>
            </a:bodyPr>
            <a:lstStyle/>
            <a:p>
              <a:pPr defTabSz="549275" eaLnBrk="0" hangingPunct="0"/>
              <a:r>
                <a:rPr lang="en-US" sz="1600" b="1">
                  <a:latin typeface="Century Schoolbook" pitchFamily="18" charset="0"/>
                </a:rPr>
                <a:t>EVOLUZIONE</a:t>
              </a:r>
              <a:r>
                <a:rPr lang="en-US" sz="1900" b="1">
                  <a:latin typeface="Century Schoolbook" pitchFamily="18" charset="0"/>
                </a:rPr>
                <a:t>  </a:t>
              </a:r>
              <a:r>
                <a:rPr lang="en-US" sz="1900" b="1">
                  <a:solidFill>
                    <a:schemeClr val="accent2"/>
                  </a:solidFill>
                  <a:latin typeface="Century Schoolbook" pitchFamily="18" charset="0"/>
                </a:rPr>
                <a:t>DOPO IL PERIODO DELLE NAZIONI</a:t>
              </a: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185" y="2369"/>
              <a:ext cx="1021" cy="232"/>
            </a:xfrm>
            <a:custGeom>
              <a:avLst/>
              <a:gdLst>
                <a:gd name="T0" fmla="*/ 0 w 1021"/>
                <a:gd name="T1" fmla="*/ 0 h 232"/>
                <a:gd name="T2" fmla="*/ 408 w 1021"/>
                <a:gd name="T3" fmla="*/ 0 h 232"/>
                <a:gd name="T4" fmla="*/ 1020 w 1021"/>
                <a:gd name="T5" fmla="*/ 231 h 232"/>
                <a:gd name="T6" fmla="*/ 612 w 1021"/>
                <a:gd name="T7" fmla="*/ 231 h 232"/>
                <a:gd name="T8" fmla="*/ 0 w 1021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1"/>
                <a:gd name="T16" fmla="*/ 0 h 232"/>
                <a:gd name="T17" fmla="*/ 1021 w 1021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1" h="232">
                  <a:moveTo>
                    <a:pt x="0" y="0"/>
                  </a:moveTo>
                  <a:lnTo>
                    <a:pt x="408" y="0"/>
                  </a:lnTo>
                  <a:lnTo>
                    <a:pt x="1020" y="231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4778" y="2716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4370" y="3061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3962" y="3408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3554" y="3755"/>
              <a:ext cx="1021" cy="232"/>
            </a:xfrm>
            <a:custGeom>
              <a:avLst/>
              <a:gdLst>
                <a:gd name="T0" fmla="*/ 0 w 1021"/>
                <a:gd name="T1" fmla="*/ 0 h 232"/>
                <a:gd name="T2" fmla="*/ 408 w 1021"/>
                <a:gd name="T3" fmla="*/ 0 h 232"/>
                <a:gd name="T4" fmla="*/ 1020 w 1021"/>
                <a:gd name="T5" fmla="*/ 231 h 232"/>
                <a:gd name="T6" fmla="*/ 612 w 1021"/>
                <a:gd name="T7" fmla="*/ 231 h 232"/>
                <a:gd name="T8" fmla="*/ 0 w 1021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1"/>
                <a:gd name="T16" fmla="*/ 0 h 232"/>
                <a:gd name="T17" fmla="*/ 1021 w 1021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1" h="232">
                  <a:moveTo>
                    <a:pt x="0" y="0"/>
                  </a:moveTo>
                  <a:lnTo>
                    <a:pt x="408" y="0"/>
                  </a:lnTo>
                  <a:lnTo>
                    <a:pt x="1020" y="231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3147" y="4102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739" y="4449"/>
              <a:ext cx="1020" cy="232"/>
            </a:xfrm>
            <a:custGeom>
              <a:avLst/>
              <a:gdLst>
                <a:gd name="T0" fmla="*/ 0 w 1020"/>
                <a:gd name="T1" fmla="*/ 0 h 232"/>
                <a:gd name="T2" fmla="*/ 408 w 1020"/>
                <a:gd name="T3" fmla="*/ 0 h 232"/>
                <a:gd name="T4" fmla="*/ 1019 w 1020"/>
                <a:gd name="T5" fmla="*/ 231 h 232"/>
                <a:gd name="T6" fmla="*/ 611 w 1020"/>
                <a:gd name="T7" fmla="*/ 231 h 232"/>
                <a:gd name="T8" fmla="*/ 0 w 1020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2"/>
                <a:gd name="T17" fmla="*/ 1020 w 1020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2">
                  <a:moveTo>
                    <a:pt x="0" y="0"/>
                  </a:moveTo>
                  <a:lnTo>
                    <a:pt x="408" y="0"/>
                  </a:lnTo>
                  <a:lnTo>
                    <a:pt x="1019" y="231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2331" y="4796"/>
              <a:ext cx="1020" cy="230"/>
            </a:xfrm>
            <a:custGeom>
              <a:avLst/>
              <a:gdLst>
                <a:gd name="T0" fmla="*/ 0 w 1020"/>
                <a:gd name="T1" fmla="*/ 0 h 230"/>
                <a:gd name="T2" fmla="*/ 408 w 1020"/>
                <a:gd name="T3" fmla="*/ 0 h 230"/>
                <a:gd name="T4" fmla="*/ 1019 w 1020"/>
                <a:gd name="T5" fmla="*/ 229 h 230"/>
                <a:gd name="T6" fmla="*/ 611 w 1020"/>
                <a:gd name="T7" fmla="*/ 229 h 230"/>
                <a:gd name="T8" fmla="*/ 0 w 1020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230"/>
                <a:gd name="T17" fmla="*/ 1020 w 1020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230">
                  <a:moveTo>
                    <a:pt x="0" y="0"/>
                  </a:moveTo>
                  <a:lnTo>
                    <a:pt x="408" y="0"/>
                  </a:lnTo>
                  <a:lnTo>
                    <a:pt x="1019" y="229"/>
                  </a:lnTo>
                  <a:lnTo>
                    <a:pt x="611" y="229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1923" y="5141"/>
              <a:ext cx="1021" cy="232"/>
            </a:xfrm>
            <a:custGeom>
              <a:avLst/>
              <a:gdLst>
                <a:gd name="T0" fmla="*/ 0 w 1021"/>
                <a:gd name="T1" fmla="*/ 0 h 232"/>
                <a:gd name="T2" fmla="*/ 408 w 1021"/>
                <a:gd name="T3" fmla="*/ 0 h 232"/>
                <a:gd name="T4" fmla="*/ 1020 w 1021"/>
                <a:gd name="T5" fmla="*/ 231 h 232"/>
                <a:gd name="T6" fmla="*/ 612 w 1021"/>
                <a:gd name="T7" fmla="*/ 231 h 232"/>
                <a:gd name="T8" fmla="*/ 0 w 1021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1"/>
                <a:gd name="T16" fmla="*/ 0 h 232"/>
                <a:gd name="T17" fmla="*/ 1021 w 1021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1" h="232">
                  <a:moveTo>
                    <a:pt x="0" y="0"/>
                  </a:moveTo>
                  <a:lnTo>
                    <a:pt x="408" y="0"/>
                  </a:lnTo>
                  <a:lnTo>
                    <a:pt x="1020" y="231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2331" y="4796"/>
              <a:ext cx="613" cy="577"/>
            </a:xfrm>
            <a:custGeom>
              <a:avLst/>
              <a:gdLst>
                <a:gd name="T0" fmla="*/ 0 w 613"/>
                <a:gd name="T1" fmla="*/ 0 h 577"/>
                <a:gd name="T2" fmla="*/ 0 w 613"/>
                <a:gd name="T3" fmla="*/ 345 h 577"/>
                <a:gd name="T4" fmla="*/ 612 w 613"/>
                <a:gd name="T5" fmla="*/ 576 h 577"/>
                <a:gd name="T6" fmla="*/ 612 w 613"/>
                <a:gd name="T7" fmla="*/ 230 h 577"/>
                <a:gd name="T8" fmla="*/ 0 w 613"/>
                <a:gd name="T9" fmla="*/ 0 h 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577"/>
                <a:gd name="T17" fmla="*/ 613 w 613"/>
                <a:gd name="T18" fmla="*/ 577 h 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577">
                  <a:moveTo>
                    <a:pt x="0" y="0"/>
                  </a:moveTo>
                  <a:lnTo>
                    <a:pt x="0" y="345"/>
                  </a:lnTo>
                  <a:lnTo>
                    <a:pt x="612" y="576"/>
                  </a:lnTo>
                  <a:lnTo>
                    <a:pt x="612" y="230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2739" y="4449"/>
              <a:ext cx="612" cy="577"/>
            </a:xfrm>
            <a:custGeom>
              <a:avLst/>
              <a:gdLst>
                <a:gd name="T0" fmla="*/ 0 w 612"/>
                <a:gd name="T1" fmla="*/ 0 h 577"/>
                <a:gd name="T2" fmla="*/ 0 w 612"/>
                <a:gd name="T3" fmla="*/ 346 h 577"/>
                <a:gd name="T4" fmla="*/ 611 w 612"/>
                <a:gd name="T5" fmla="*/ 576 h 577"/>
                <a:gd name="T6" fmla="*/ 611 w 612"/>
                <a:gd name="T7" fmla="*/ 231 h 577"/>
                <a:gd name="T8" fmla="*/ 0 w 612"/>
                <a:gd name="T9" fmla="*/ 0 h 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577"/>
                <a:gd name="T17" fmla="*/ 612 w 612"/>
                <a:gd name="T18" fmla="*/ 577 h 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577">
                  <a:moveTo>
                    <a:pt x="0" y="0"/>
                  </a:moveTo>
                  <a:lnTo>
                    <a:pt x="0" y="346"/>
                  </a:lnTo>
                  <a:lnTo>
                    <a:pt x="611" y="576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3147" y="4102"/>
              <a:ext cx="612" cy="579"/>
            </a:xfrm>
            <a:custGeom>
              <a:avLst/>
              <a:gdLst>
                <a:gd name="T0" fmla="*/ 0 w 612"/>
                <a:gd name="T1" fmla="*/ 0 h 579"/>
                <a:gd name="T2" fmla="*/ 0 w 612"/>
                <a:gd name="T3" fmla="*/ 347 h 579"/>
                <a:gd name="T4" fmla="*/ 611 w 612"/>
                <a:gd name="T5" fmla="*/ 578 h 579"/>
                <a:gd name="T6" fmla="*/ 611 w 612"/>
                <a:gd name="T7" fmla="*/ 231 h 579"/>
                <a:gd name="T8" fmla="*/ 0 w 612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579"/>
                <a:gd name="T17" fmla="*/ 612 w 612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579">
                  <a:moveTo>
                    <a:pt x="0" y="0"/>
                  </a:moveTo>
                  <a:lnTo>
                    <a:pt x="0" y="347"/>
                  </a:lnTo>
                  <a:lnTo>
                    <a:pt x="611" y="578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3554" y="3755"/>
              <a:ext cx="613" cy="579"/>
            </a:xfrm>
            <a:custGeom>
              <a:avLst/>
              <a:gdLst>
                <a:gd name="T0" fmla="*/ 0 w 613"/>
                <a:gd name="T1" fmla="*/ 0 h 579"/>
                <a:gd name="T2" fmla="*/ 0 w 613"/>
                <a:gd name="T3" fmla="*/ 347 h 579"/>
                <a:gd name="T4" fmla="*/ 612 w 613"/>
                <a:gd name="T5" fmla="*/ 578 h 579"/>
                <a:gd name="T6" fmla="*/ 612 w 613"/>
                <a:gd name="T7" fmla="*/ 231 h 579"/>
                <a:gd name="T8" fmla="*/ 0 w 613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579"/>
                <a:gd name="T17" fmla="*/ 613 w 613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579">
                  <a:moveTo>
                    <a:pt x="0" y="0"/>
                  </a:moveTo>
                  <a:lnTo>
                    <a:pt x="0" y="347"/>
                  </a:lnTo>
                  <a:lnTo>
                    <a:pt x="612" y="578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3962" y="3408"/>
              <a:ext cx="613" cy="579"/>
            </a:xfrm>
            <a:custGeom>
              <a:avLst/>
              <a:gdLst>
                <a:gd name="T0" fmla="*/ 0 w 613"/>
                <a:gd name="T1" fmla="*/ 347 h 579"/>
                <a:gd name="T2" fmla="*/ 612 w 613"/>
                <a:gd name="T3" fmla="*/ 578 h 579"/>
                <a:gd name="T4" fmla="*/ 612 w 613"/>
                <a:gd name="T5" fmla="*/ 231 h 579"/>
                <a:gd name="T6" fmla="*/ 0 w 613"/>
                <a:gd name="T7" fmla="*/ 0 h 579"/>
                <a:gd name="T8" fmla="*/ 0 w 613"/>
                <a:gd name="T9" fmla="*/ 347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579"/>
                <a:gd name="T17" fmla="*/ 613 w 613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579">
                  <a:moveTo>
                    <a:pt x="0" y="347"/>
                  </a:moveTo>
                  <a:lnTo>
                    <a:pt x="612" y="578"/>
                  </a:lnTo>
                  <a:lnTo>
                    <a:pt x="612" y="231"/>
                  </a:lnTo>
                  <a:lnTo>
                    <a:pt x="0" y="0"/>
                  </a:lnTo>
                  <a:lnTo>
                    <a:pt x="0" y="347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4370" y="3061"/>
              <a:ext cx="612" cy="579"/>
            </a:xfrm>
            <a:custGeom>
              <a:avLst/>
              <a:gdLst>
                <a:gd name="T0" fmla="*/ 0 w 612"/>
                <a:gd name="T1" fmla="*/ 0 h 579"/>
                <a:gd name="T2" fmla="*/ 0 w 612"/>
                <a:gd name="T3" fmla="*/ 347 h 579"/>
                <a:gd name="T4" fmla="*/ 611 w 612"/>
                <a:gd name="T5" fmla="*/ 578 h 579"/>
                <a:gd name="T6" fmla="*/ 611 w 612"/>
                <a:gd name="T7" fmla="*/ 231 h 579"/>
                <a:gd name="T8" fmla="*/ 0 w 612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579"/>
                <a:gd name="T17" fmla="*/ 612 w 612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579">
                  <a:moveTo>
                    <a:pt x="0" y="0"/>
                  </a:moveTo>
                  <a:lnTo>
                    <a:pt x="0" y="347"/>
                  </a:lnTo>
                  <a:lnTo>
                    <a:pt x="611" y="578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4778" y="2716"/>
              <a:ext cx="612" cy="577"/>
            </a:xfrm>
            <a:custGeom>
              <a:avLst/>
              <a:gdLst>
                <a:gd name="T0" fmla="*/ 0 w 612"/>
                <a:gd name="T1" fmla="*/ 0 h 577"/>
                <a:gd name="T2" fmla="*/ 0 w 612"/>
                <a:gd name="T3" fmla="*/ 345 h 577"/>
                <a:gd name="T4" fmla="*/ 611 w 612"/>
                <a:gd name="T5" fmla="*/ 576 h 577"/>
                <a:gd name="T6" fmla="*/ 611 w 612"/>
                <a:gd name="T7" fmla="*/ 231 h 577"/>
                <a:gd name="T8" fmla="*/ 0 w 612"/>
                <a:gd name="T9" fmla="*/ 0 h 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577"/>
                <a:gd name="T17" fmla="*/ 612 w 612"/>
                <a:gd name="T18" fmla="*/ 577 h 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577">
                  <a:moveTo>
                    <a:pt x="0" y="0"/>
                  </a:moveTo>
                  <a:lnTo>
                    <a:pt x="0" y="345"/>
                  </a:lnTo>
                  <a:lnTo>
                    <a:pt x="611" y="576"/>
                  </a:lnTo>
                  <a:lnTo>
                    <a:pt x="611" y="23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5185" y="2369"/>
              <a:ext cx="613" cy="579"/>
            </a:xfrm>
            <a:custGeom>
              <a:avLst/>
              <a:gdLst>
                <a:gd name="T0" fmla="*/ 0 w 613"/>
                <a:gd name="T1" fmla="*/ 0 h 579"/>
                <a:gd name="T2" fmla="*/ 0 w 613"/>
                <a:gd name="T3" fmla="*/ 347 h 579"/>
                <a:gd name="T4" fmla="*/ 612 w 613"/>
                <a:gd name="T5" fmla="*/ 578 h 579"/>
                <a:gd name="T6" fmla="*/ 612 w 613"/>
                <a:gd name="T7" fmla="*/ 231 h 579"/>
                <a:gd name="T8" fmla="*/ 0 w 613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579"/>
                <a:gd name="T17" fmla="*/ 613 w 613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579">
                  <a:moveTo>
                    <a:pt x="0" y="0"/>
                  </a:moveTo>
                  <a:lnTo>
                    <a:pt x="0" y="347"/>
                  </a:lnTo>
                  <a:lnTo>
                    <a:pt x="612" y="578"/>
                  </a:lnTo>
                  <a:lnTo>
                    <a:pt x="612" y="231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3098" y="5181"/>
              <a:ext cx="8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245" tIns="27623" rIns="55245" bIns="27623">
              <a:spAutoFit/>
            </a:bodyPr>
            <a:lstStyle/>
            <a:p>
              <a:pPr defTabSz="549275" eaLnBrk="0" hangingPunct="0"/>
              <a:r>
                <a:rPr lang="en-US" sz="1100" b="1">
                  <a:solidFill>
                    <a:schemeClr val="tx1"/>
                  </a:solidFill>
                  <a:latin typeface="Century Schoolbook" pitchFamily="18" charset="0"/>
                </a:rPr>
                <a:t>INDIVIDUO</a:t>
              </a: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3469" y="4796"/>
              <a:ext cx="8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245" tIns="27623" rIns="55245" bIns="27623">
              <a:spAutoFit/>
            </a:bodyPr>
            <a:lstStyle/>
            <a:p>
              <a:pPr defTabSz="549275" eaLnBrk="0" hangingPunct="0"/>
              <a:r>
                <a:rPr lang="en-US" sz="1100" b="1">
                  <a:solidFill>
                    <a:schemeClr val="tx1"/>
                  </a:solidFill>
                  <a:latin typeface="Century Schoolbook" pitchFamily="18" charset="0"/>
                </a:rPr>
                <a:t>FAMIGLIA</a:t>
              </a: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3974" y="4436"/>
              <a:ext cx="56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245" tIns="27623" rIns="55245" bIns="27623">
              <a:spAutoFit/>
            </a:bodyPr>
            <a:lstStyle/>
            <a:p>
              <a:pPr defTabSz="549275" eaLnBrk="0" hangingPunct="0"/>
              <a:r>
                <a:rPr lang="en-US" sz="1100" b="1">
                  <a:solidFill>
                    <a:schemeClr val="tx1"/>
                  </a:solidFill>
                  <a:latin typeface="Century Schoolbook" pitchFamily="18" charset="0"/>
                </a:rPr>
                <a:t>TRIBU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4418" y="4102"/>
              <a:ext cx="9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245" tIns="27623" rIns="55245" bIns="27623">
              <a:spAutoFit/>
            </a:bodyPr>
            <a:lstStyle/>
            <a:p>
              <a:pPr defTabSz="549275" eaLnBrk="0" hangingPunct="0"/>
              <a:r>
                <a:rPr lang="en-US" sz="1100" b="1">
                  <a:solidFill>
                    <a:schemeClr val="tx1"/>
                  </a:solidFill>
                  <a:latin typeface="Century Schoolbook" pitchFamily="18" charset="0"/>
                </a:rPr>
                <a:t>VILLAGGIO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4766" y="3717"/>
              <a:ext cx="15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245" tIns="27623" rIns="55245" bIns="27623">
              <a:spAutoFit/>
            </a:bodyPr>
            <a:lstStyle/>
            <a:p>
              <a:pPr defTabSz="549275" eaLnBrk="0" hangingPunct="0"/>
              <a:r>
                <a:rPr lang="en-US" sz="1100" b="1">
                  <a:solidFill>
                    <a:schemeClr val="tx1"/>
                  </a:solidFill>
                  <a:latin typeface="Century Schoolbook" pitchFamily="18" charset="0"/>
                </a:rPr>
                <a:t>CITTA -CITTASTATO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5126" y="3405"/>
              <a:ext cx="7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245" tIns="27623" rIns="55245" bIns="27623">
              <a:spAutoFit/>
            </a:bodyPr>
            <a:lstStyle/>
            <a:p>
              <a:pPr defTabSz="549275" eaLnBrk="0" hangingPunct="0"/>
              <a:r>
                <a:rPr lang="en-US" sz="1100" b="1">
                  <a:solidFill>
                    <a:schemeClr val="tx1"/>
                  </a:solidFill>
                  <a:latin typeface="Century Schoolbook" pitchFamily="18" charset="0"/>
                </a:rPr>
                <a:t>NAZIONE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5594" y="3057"/>
              <a:ext cx="1270" cy="236"/>
            </a:xfrm>
            <a:prstGeom prst="rect">
              <a:avLst/>
            </a:prstGeom>
            <a:solidFill>
              <a:srgbClr val="FEF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245" tIns="27623" rIns="55245" bIns="27623">
              <a:spAutoFit/>
            </a:bodyPr>
            <a:lstStyle/>
            <a:p>
              <a:pPr defTabSz="549275" eaLnBrk="0" hangingPunct="0"/>
              <a:r>
                <a:rPr lang="it-IT" sz="1100" b="1" dirty="0">
                  <a:solidFill>
                    <a:schemeClr val="accent2"/>
                  </a:solidFill>
                  <a:latin typeface="Century Schoolbook" pitchFamily="18" charset="0"/>
                </a:rPr>
                <a:t>TRANSIZIONE</a:t>
              </a:r>
              <a:endParaRPr lang="en-US" sz="1100" b="1" dirty="0">
                <a:solidFill>
                  <a:schemeClr val="accent2"/>
                </a:solidFill>
                <a:latin typeface="Century Schoolbook" pitchFamily="18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5997" y="2646"/>
              <a:ext cx="2427" cy="32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 lIns="55245" tIns="27623" rIns="55245" bIns="27623">
              <a:spAutoFit/>
            </a:bodyPr>
            <a:lstStyle/>
            <a:p>
              <a:pPr defTabSz="549275" eaLnBrk="0" hangingPunct="0"/>
              <a:r>
                <a:rPr lang="it-IT" sz="1600" b="1" dirty="0">
                  <a:solidFill>
                    <a:schemeClr val="tx1"/>
                  </a:solidFill>
                  <a:latin typeface="Century Schoolbook" pitchFamily="18" charset="0"/>
                </a:rPr>
                <a:t>UNITA MONDIALE</a:t>
              </a:r>
              <a:endParaRPr lang="en-US" sz="1600" b="1" dirty="0">
                <a:solidFill>
                  <a:schemeClr val="tx1"/>
                </a:solidFill>
                <a:latin typeface="Century Schoolbook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371725" y="1474788"/>
            <a:ext cx="3802063" cy="3875087"/>
            <a:chOff x="2490" y="1548"/>
            <a:chExt cx="3991" cy="4069"/>
          </a:xfrm>
        </p:grpSpPr>
        <p:grpSp>
          <p:nvGrpSpPr>
            <p:cNvPr id="16403" name="Group 3"/>
            <p:cNvGrpSpPr>
              <a:grpSpLocks/>
            </p:cNvGrpSpPr>
            <p:nvPr/>
          </p:nvGrpSpPr>
          <p:grpSpPr bwMode="auto">
            <a:xfrm>
              <a:off x="2490" y="1548"/>
              <a:ext cx="3991" cy="3295"/>
              <a:chOff x="2490" y="1548"/>
              <a:chExt cx="3991" cy="3295"/>
            </a:xfrm>
          </p:grpSpPr>
          <p:sp>
            <p:nvSpPr>
              <p:cNvPr id="16407" name="Freeform 4"/>
              <p:cNvSpPr>
                <a:spLocks/>
              </p:cNvSpPr>
              <p:nvPr/>
            </p:nvSpPr>
            <p:spPr bwMode="auto">
              <a:xfrm>
                <a:off x="2490" y="3757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08" name="Freeform 5"/>
              <p:cNvSpPr>
                <a:spLocks/>
              </p:cNvSpPr>
              <p:nvPr/>
            </p:nvSpPr>
            <p:spPr bwMode="auto">
              <a:xfrm>
                <a:off x="3820" y="2652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09" name="Freeform 6"/>
              <p:cNvSpPr>
                <a:spLocks/>
              </p:cNvSpPr>
              <p:nvPr/>
            </p:nvSpPr>
            <p:spPr bwMode="auto">
              <a:xfrm>
                <a:off x="5150" y="1548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6404" name="Freeform 7"/>
            <p:cNvSpPr>
              <a:spLocks/>
            </p:cNvSpPr>
            <p:nvPr/>
          </p:nvSpPr>
          <p:spPr bwMode="auto">
            <a:xfrm>
              <a:off x="4479" y="2991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5" name="Freeform 8"/>
            <p:cNvSpPr>
              <a:spLocks/>
            </p:cNvSpPr>
            <p:nvPr/>
          </p:nvSpPr>
          <p:spPr bwMode="auto">
            <a:xfrm>
              <a:off x="5821" y="1856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6" name="Freeform 9"/>
            <p:cNvSpPr>
              <a:spLocks/>
            </p:cNvSpPr>
            <p:nvPr/>
          </p:nvSpPr>
          <p:spPr bwMode="auto">
            <a:xfrm>
              <a:off x="3007" y="4068"/>
              <a:ext cx="506" cy="1549"/>
            </a:xfrm>
            <a:custGeom>
              <a:avLst/>
              <a:gdLst>
                <a:gd name="T0" fmla="*/ 0 w 506"/>
                <a:gd name="T1" fmla="*/ 997 h 1549"/>
                <a:gd name="T2" fmla="*/ 98 w 506"/>
                <a:gd name="T3" fmla="*/ 472 h 1549"/>
                <a:gd name="T4" fmla="*/ 135 w 506"/>
                <a:gd name="T5" fmla="*/ 1167 h 1549"/>
                <a:gd name="T6" fmla="*/ 234 w 506"/>
                <a:gd name="T7" fmla="*/ 354 h 1549"/>
                <a:gd name="T8" fmla="*/ 258 w 506"/>
                <a:gd name="T9" fmla="*/ 1285 h 1549"/>
                <a:gd name="T10" fmla="*/ 307 w 506"/>
                <a:gd name="T11" fmla="*/ 183 h 1549"/>
                <a:gd name="T12" fmla="*/ 344 w 506"/>
                <a:gd name="T13" fmla="*/ 1508 h 1549"/>
                <a:gd name="T14" fmla="*/ 394 w 506"/>
                <a:gd name="T15" fmla="*/ 183 h 1549"/>
                <a:gd name="T16" fmla="*/ 431 w 506"/>
                <a:gd name="T17" fmla="*/ 1469 h 1549"/>
                <a:gd name="T18" fmla="*/ 505 w 506"/>
                <a:gd name="T19" fmla="*/ 0 h 1549"/>
                <a:gd name="T20" fmla="*/ 505 w 506"/>
                <a:gd name="T21" fmla="*/ 1548 h 15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49"/>
                <a:gd name="T35" fmla="*/ 506 w 506"/>
                <a:gd name="T36" fmla="*/ 1549 h 15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49">
                  <a:moveTo>
                    <a:pt x="0" y="997"/>
                  </a:moveTo>
                  <a:lnTo>
                    <a:pt x="98" y="472"/>
                  </a:lnTo>
                  <a:lnTo>
                    <a:pt x="135" y="1167"/>
                  </a:lnTo>
                  <a:lnTo>
                    <a:pt x="234" y="354"/>
                  </a:lnTo>
                  <a:lnTo>
                    <a:pt x="258" y="1285"/>
                  </a:lnTo>
                  <a:lnTo>
                    <a:pt x="307" y="183"/>
                  </a:lnTo>
                  <a:lnTo>
                    <a:pt x="344" y="1508"/>
                  </a:lnTo>
                  <a:lnTo>
                    <a:pt x="394" y="183"/>
                  </a:lnTo>
                  <a:lnTo>
                    <a:pt x="431" y="1469"/>
                  </a:lnTo>
                  <a:lnTo>
                    <a:pt x="505" y="0"/>
                  </a:lnTo>
                  <a:lnTo>
                    <a:pt x="505" y="1548"/>
                  </a:lnTo>
                </a:path>
              </a:pathLst>
            </a:custGeom>
            <a:solidFill>
              <a:srgbClr val="FF0000"/>
            </a:solidFill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639763" y="5427663"/>
            <a:ext cx="3200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245" tIns="27623" rIns="55245" bIns="27623">
            <a:spAutoFit/>
          </a:bodyPr>
          <a:lstStyle/>
          <a:p>
            <a:pPr defTabSz="549275" eaLnBrk="0" hangingPunct="0"/>
            <a:r>
              <a:rPr lang="en-US" sz="2200" b="1">
                <a:solidFill>
                  <a:schemeClr val="tx1"/>
                </a:solidFill>
              </a:rPr>
              <a:t>CITTA –CITTASTATO-IMPERO</a:t>
            </a:r>
            <a:r>
              <a:rPr lang="en-US" sz="2200" b="1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911725" y="3959225"/>
            <a:ext cx="13684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defTabSz="549275" eaLnBrk="0" hangingPunct="0"/>
            <a:r>
              <a:rPr lang="it-IT" sz="2200" b="1">
                <a:solidFill>
                  <a:schemeClr val="tx2"/>
                </a:solidFill>
              </a:rPr>
              <a:t>NAZIONE</a:t>
            </a:r>
            <a:endParaRPr lang="en-US" sz="2200" b="1">
              <a:solidFill>
                <a:schemeClr val="tx2"/>
              </a:solidFill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6299200" y="2244725"/>
            <a:ext cx="28860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245" tIns="27623" rIns="55245" bIns="27623">
            <a:spAutoFit/>
          </a:bodyPr>
          <a:lstStyle/>
          <a:p>
            <a:pPr marL="274638" lvl="1" defTabSz="549275" eaLnBrk="0" hangingPunct="0"/>
            <a:r>
              <a:rPr lang="it-IT" sz="2200" b="1">
                <a:solidFill>
                  <a:schemeClr val="hlink"/>
                </a:solidFill>
              </a:rPr>
              <a:t>UNITA’ MONDIALE</a:t>
            </a:r>
            <a:endParaRPr lang="en-US" sz="2200" b="1">
              <a:solidFill>
                <a:schemeClr val="hlink"/>
              </a:solidFill>
            </a:endParaRP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 flipV="1">
            <a:off x="5943600" y="3475038"/>
            <a:ext cx="2925763" cy="27892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1" name="Rectangle 14"/>
          <p:cNvSpPr>
            <a:spLocks noChangeArrowheads="1"/>
          </p:cNvSpPr>
          <p:nvPr/>
        </p:nvSpPr>
        <p:spPr bwMode="auto">
          <a:xfrm>
            <a:off x="6876256" y="5583238"/>
            <a:ext cx="1993107" cy="93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245" tIns="27623" rIns="55245" bIns="27623">
            <a:spAutoFit/>
          </a:bodyPr>
          <a:lstStyle/>
          <a:p>
            <a:pPr defTabSz="549275" eaLnBrk="0" hangingPunct="0"/>
            <a:r>
              <a:rPr lang="en-US" sz="1900" b="1" dirty="0">
                <a:solidFill>
                  <a:srgbClr val="CC0000"/>
                </a:solidFill>
                <a:latin typeface="Century Schoolbook" pitchFamily="18" charset="0"/>
              </a:rPr>
              <a:t>EVOLUZIONE DELLA SOCIETA’ </a:t>
            </a:r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179388" y="116632"/>
            <a:ext cx="4133055" cy="122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245" tIns="27623" rIns="55245" bIns="27623">
            <a:spAutoFit/>
          </a:bodyPr>
          <a:lstStyle/>
          <a:p>
            <a:pPr defTabSz="549275" eaLnBrk="0" hangingPunct="0"/>
            <a:endParaRPr lang="en-US" sz="1900" b="1" dirty="0">
              <a:solidFill>
                <a:schemeClr val="accent1"/>
              </a:solidFill>
            </a:endParaRPr>
          </a:p>
          <a:p>
            <a:pPr defTabSz="549275" eaLnBrk="0" hangingPunct="0"/>
            <a:r>
              <a:rPr lang="en-US" sz="1900" b="1" dirty="0">
                <a:solidFill>
                  <a:schemeClr val="accent1"/>
                </a:solidFill>
              </a:rPr>
              <a:t>                 </a:t>
            </a:r>
            <a:r>
              <a:rPr lang="en-US" sz="1900" b="1" dirty="0">
                <a:solidFill>
                  <a:srgbClr val="CC0000"/>
                </a:solidFill>
              </a:rPr>
              <a:t>NOI SIAMO QUI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</a:p>
          <a:p>
            <a:pPr defTabSz="549275" eaLnBrk="0" hangingPunct="0"/>
            <a:r>
              <a:rPr lang="en-US" sz="1900" b="1" dirty="0">
                <a:solidFill>
                  <a:schemeClr val="tx2"/>
                </a:solidFill>
              </a:rPr>
              <a:t>         SITUAZIONE DI CAOS E               </a:t>
            </a:r>
          </a:p>
          <a:p>
            <a:pPr defTabSz="549275" eaLnBrk="0" hangingPunct="0"/>
            <a:r>
              <a:rPr lang="en-US" sz="1900" b="1" dirty="0">
                <a:solidFill>
                  <a:schemeClr val="tx2"/>
                </a:solidFill>
              </a:rPr>
              <a:t>                   TURBOLENZA</a:t>
            </a:r>
          </a:p>
        </p:txBody>
      </p:sp>
      <p:grpSp>
        <p:nvGrpSpPr>
          <p:cNvPr id="16393" name="Group 16"/>
          <p:cNvGrpSpPr>
            <a:grpSpLocks/>
          </p:cNvGrpSpPr>
          <p:nvPr/>
        </p:nvGrpSpPr>
        <p:grpSpPr bwMode="auto">
          <a:xfrm>
            <a:off x="2411413" y="1557338"/>
            <a:ext cx="3802062" cy="3875087"/>
            <a:chOff x="2490" y="1548"/>
            <a:chExt cx="3991" cy="4069"/>
          </a:xfrm>
        </p:grpSpPr>
        <p:grpSp>
          <p:nvGrpSpPr>
            <p:cNvPr id="16396" name="Group 17"/>
            <p:cNvGrpSpPr>
              <a:grpSpLocks/>
            </p:cNvGrpSpPr>
            <p:nvPr/>
          </p:nvGrpSpPr>
          <p:grpSpPr bwMode="auto">
            <a:xfrm>
              <a:off x="2490" y="1548"/>
              <a:ext cx="3991" cy="3295"/>
              <a:chOff x="2490" y="1548"/>
              <a:chExt cx="3991" cy="3295"/>
            </a:xfrm>
          </p:grpSpPr>
          <p:sp>
            <p:nvSpPr>
              <p:cNvPr id="16400" name="Freeform 18"/>
              <p:cNvSpPr>
                <a:spLocks/>
              </p:cNvSpPr>
              <p:nvPr/>
            </p:nvSpPr>
            <p:spPr bwMode="auto">
              <a:xfrm>
                <a:off x="2490" y="3757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01" name="Freeform 19"/>
              <p:cNvSpPr>
                <a:spLocks/>
              </p:cNvSpPr>
              <p:nvPr/>
            </p:nvSpPr>
            <p:spPr bwMode="auto">
              <a:xfrm>
                <a:off x="3820" y="2652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02" name="Freeform 20"/>
              <p:cNvSpPr>
                <a:spLocks/>
              </p:cNvSpPr>
              <p:nvPr/>
            </p:nvSpPr>
            <p:spPr bwMode="auto">
              <a:xfrm>
                <a:off x="5150" y="1548"/>
                <a:ext cx="1331" cy="1086"/>
              </a:xfrm>
              <a:custGeom>
                <a:avLst/>
                <a:gdLst>
                  <a:gd name="T0" fmla="*/ 0 w 1331"/>
                  <a:gd name="T1" fmla="*/ 1085 h 1086"/>
                  <a:gd name="T2" fmla="*/ 1330 w 1331"/>
                  <a:gd name="T3" fmla="*/ 1085 h 1086"/>
                  <a:gd name="T4" fmla="*/ 1330 w 1331"/>
                  <a:gd name="T5" fmla="*/ 0 h 1086"/>
                  <a:gd name="T6" fmla="*/ 1330 w 1331"/>
                  <a:gd name="T7" fmla="*/ 19 h 1086"/>
                  <a:gd name="T8" fmla="*/ 1330 w 1331"/>
                  <a:gd name="T9" fmla="*/ 236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1"/>
                  <a:gd name="T16" fmla="*/ 0 h 1086"/>
                  <a:gd name="T17" fmla="*/ 1331 w 1331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1" h="1086">
                    <a:moveTo>
                      <a:pt x="0" y="1085"/>
                    </a:moveTo>
                    <a:lnTo>
                      <a:pt x="1330" y="1085"/>
                    </a:lnTo>
                    <a:lnTo>
                      <a:pt x="1330" y="0"/>
                    </a:lnTo>
                    <a:lnTo>
                      <a:pt x="1330" y="19"/>
                    </a:lnTo>
                    <a:lnTo>
                      <a:pt x="1330" y="236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6397" name="Freeform 21"/>
            <p:cNvSpPr>
              <a:spLocks/>
            </p:cNvSpPr>
            <p:nvPr/>
          </p:nvSpPr>
          <p:spPr bwMode="auto">
            <a:xfrm>
              <a:off x="4479" y="2991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398" name="Freeform 22"/>
            <p:cNvSpPr>
              <a:spLocks/>
            </p:cNvSpPr>
            <p:nvPr/>
          </p:nvSpPr>
          <p:spPr bwMode="auto">
            <a:xfrm>
              <a:off x="5821" y="1856"/>
              <a:ext cx="506" cy="1550"/>
            </a:xfrm>
            <a:custGeom>
              <a:avLst/>
              <a:gdLst>
                <a:gd name="T0" fmla="*/ 0 w 506"/>
                <a:gd name="T1" fmla="*/ 997 h 1550"/>
                <a:gd name="T2" fmla="*/ 98 w 506"/>
                <a:gd name="T3" fmla="*/ 472 h 1550"/>
                <a:gd name="T4" fmla="*/ 135 w 506"/>
                <a:gd name="T5" fmla="*/ 1168 h 1550"/>
                <a:gd name="T6" fmla="*/ 234 w 506"/>
                <a:gd name="T7" fmla="*/ 354 h 1550"/>
                <a:gd name="T8" fmla="*/ 258 w 506"/>
                <a:gd name="T9" fmla="*/ 1286 h 1550"/>
                <a:gd name="T10" fmla="*/ 307 w 506"/>
                <a:gd name="T11" fmla="*/ 183 h 1550"/>
                <a:gd name="T12" fmla="*/ 344 w 506"/>
                <a:gd name="T13" fmla="*/ 1509 h 1550"/>
                <a:gd name="T14" fmla="*/ 394 w 506"/>
                <a:gd name="T15" fmla="*/ 183 h 1550"/>
                <a:gd name="T16" fmla="*/ 431 w 506"/>
                <a:gd name="T17" fmla="*/ 1470 h 1550"/>
                <a:gd name="T18" fmla="*/ 505 w 506"/>
                <a:gd name="T19" fmla="*/ 0 h 1550"/>
                <a:gd name="T20" fmla="*/ 505 w 506"/>
                <a:gd name="T21" fmla="*/ 1549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50"/>
                <a:gd name="T35" fmla="*/ 506 w 506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50">
                  <a:moveTo>
                    <a:pt x="0" y="997"/>
                  </a:moveTo>
                  <a:lnTo>
                    <a:pt x="98" y="472"/>
                  </a:lnTo>
                  <a:lnTo>
                    <a:pt x="135" y="1168"/>
                  </a:lnTo>
                  <a:lnTo>
                    <a:pt x="234" y="354"/>
                  </a:lnTo>
                  <a:lnTo>
                    <a:pt x="258" y="1286"/>
                  </a:lnTo>
                  <a:lnTo>
                    <a:pt x="307" y="183"/>
                  </a:lnTo>
                  <a:lnTo>
                    <a:pt x="344" y="1509"/>
                  </a:lnTo>
                  <a:lnTo>
                    <a:pt x="394" y="183"/>
                  </a:lnTo>
                  <a:lnTo>
                    <a:pt x="431" y="1470"/>
                  </a:lnTo>
                  <a:lnTo>
                    <a:pt x="505" y="0"/>
                  </a:lnTo>
                  <a:lnTo>
                    <a:pt x="505" y="1549"/>
                  </a:lnTo>
                </a:path>
              </a:pathLst>
            </a:custGeom>
            <a:noFill/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399" name="Freeform 23"/>
            <p:cNvSpPr>
              <a:spLocks/>
            </p:cNvSpPr>
            <p:nvPr/>
          </p:nvSpPr>
          <p:spPr bwMode="auto">
            <a:xfrm>
              <a:off x="3007" y="4068"/>
              <a:ext cx="506" cy="1549"/>
            </a:xfrm>
            <a:custGeom>
              <a:avLst/>
              <a:gdLst>
                <a:gd name="T0" fmla="*/ 0 w 506"/>
                <a:gd name="T1" fmla="*/ 997 h 1549"/>
                <a:gd name="T2" fmla="*/ 98 w 506"/>
                <a:gd name="T3" fmla="*/ 472 h 1549"/>
                <a:gd name="T4" fmla="*/ 135 w 506"/>
                <a:gd name="T5" fmla="*/ 1167 h 1549"/>
                <a:gd name="T6" fmla="*/ 234 w 506"/>
                <a:gd name="T7" fmla="*/ 354 h 1549"/>
                <a:gd name="T8" fmla="*/ 258 w 506"/>
                <a:gd name="T9" fmla="*/ 1285 h 1549"/>
                <a:gd name="T10" fmla="*/ 307 w 506"/>
                <a:gd name="T11" fmla="*/ 183 h 1549"/>
                <a:gd name="T12" fmla="*/ 344 w 506"/>
                <a:gd name="T13" fmla="*/ 1508 h 1549"/>
                <a:gd name="T14" fmla="*/ 394 w 506"/>
                <a:gd name="T15" fmla="*/ 183 h 1549"/>
                <a:gd name="T16" fmla="*/ 431 w 506"/>
                <a:gd name="T17" fmla="*/ 1469 h 1549"/>
                <a:gd name="T18" fmla="*/ 505 w 506"/>
                <a:gd name="T19" fmla="*/ 0 h 1549"/>
                <a:gd name="T20" fmla="*/ 505 w 506"/>
                <a:gd name="T21" fmla="*/ 1548 h 15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6"/>
                <a:gd name="T34" fmla="*/ 0 h 1549"/>
                <a:gd name="T35" fmla="*/ 506 w 506"/>
                <a:gd name="T36" fmla="*/ 1549 h 15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6" h="1549">
                  <a:moveTo>
                    <a:pt x="0" y="997"/>
                  </a:moveTo>
                  <a:lnTo>
                    <a:pt x="98" y="472"/>
                  </a:lnTo>
                  <a:lnTo>
                    <a:pt x="135" y="1167"/>
                  </a:lnTo>
                  <a:lnTo>
                    <a:pt x="234" y="354"/>
                  </a:lnTo>
                  <a:lnTo>
                    <a:pt x="258" y="1285"/>
                  </a:lnTo>
                  <a:lnTo>
                    <a:pt x="307" y="183"/>
                  </a:lnTo>
                  <a:lnTo>
                    <a:pt x="344" y="1508"/>
                  </a:lnTo>
                  <a:lnTo>
                    <a:pt x="394" y="183"/>
                  </a:lnTo>
                  <a:lnTo>
                    <a:pt x="431" y="1469"/>
                  </a:lnTo>
                  <a:lnTo>
                    <a:pt x="505" y="0"/>
                  </a:lnTo>
                  <a:lnTo>
                    <a:pt x="505" y="1548"/>
                  </a:lnTo>
                </a:path>
              </a:pathLst>
            </a:custGeom>
            <a:solidFill>
              <a:srgbClr val="FF0000"/>
            </a:solidFill>
            <a:ln w="50800" cap="rnd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3336" name="Picture 24" descr="bepp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700213"/>
            <a:ext cx="2592387" cy="1804987"/>
          </a:xfrm>
          <a:noFill/>
        </p:spPr>
      </p:pic>
      <p:pic>
        <p:nvPicPr>
          <p:cNvPr id="13337" name="Picture 25" descr="dd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260350"/>
            <a:ext cx="1571625" cy="18669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chemeClr val="accent2"/>
                </a:solidFill>
              </a:rPr>
              <a:t>LA META FINALE 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it-IT" sz="2800" dirty="0"/>
          </a:p>
          <a:p>
            <a:pPr eaLnBrk="1" hangingPunct="1"/>
            <a:endParaRPr lang="it-IT" sz="2800" dirty="0"/>
          </a:p>
          <a:p>
            <a:pPr eaLnBrk="1" hangingPunct="1"/>
            <a:endParaRPr lang="it-IT" sz="2800" dirty="0"/>
          </a:p>
          <a:p>
            <a:pPr eaLnBrk="1" hangingPunct="1">
              <a:buFontTx/>
              <a:buNone/>
            </a:pPr>
            <a:r>
              <a:rPr lang="it-IT" sz="3600" dirty="0"/>
              <a:t>   UN NUOVO ORDINE MONDIALE </a:t>
            </a:r>
          </a:p>
          <a:p>
            <a:pPr eaLnBrk="1" hangingPunct="1">
              <a:buFontTx/>
              <a:buNone/>
            </a:pPr>
            <a:r>
              <a:rPr lang="it-IT" sz="3600" dirty="0">
                <a:solidFill>
                  <a:srgbClr val="FF0066"/>
                </a:solidFill>
              </a:rPr>
              <a:t>           PERCHE? </a:t>
            </a:r>
            <a:endParaRPr lang="en-US" sz="3600" dirty="0">
              <a:solidFill>
                <a:srgbClr val="FF0066"/>
              </a:solidFill>
            </a:endParaRPr>
          </a:p>
        </p:txBody>
      </p:sp>
      <p:pic>
        <p:nvPicPr>
          <p:cNvPr id="26628" name="Picture 4" descr="dd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1688" y="1916113"/>
            <a:ext cx="2651125" cy="2879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510</Words>
  <Application>Microsoft Office PowerPoint</Application>
  <PresentationFormat>Presentazione su schermo (4:3)</PresentationFormat>
  <Paragraphs>135</Paragraphs>
  <Slides>14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Struttura predefinita</vt:lpstr>
      <vt:lpstr>ClipArt</vt:lpstr>
      <vt:lpstr>L’Ordine Mondiale di Baha’u’llah</vt:lpstr>
      <vt:lpstr>Documenti di studio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META FINALE </vt:lpstr>
      <vt:lpstr>Presentazione standard di PowerPoint</vt:lpstr>
      <vt:lpstr>Esempi di accordi politici ed economici e di aggregazioni di stati</vt:lpstr>
      <vt:lpstr>Funzioni del  ORDINE MONDIALE</vt:lpstr>
      <vt:lpstr>Qualita’ dell’ORDINE MONDIALE</vt:lpstr>
      <vt:lpstr>Conseguenze </vt:lpstr>
    </vt:vector>
  </TitlesOfParts>
  <Company>SCAC Precompressi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Order of</dc:title>
  <dc:creator>Giuseppe Robiati</dc:creator>
  <cp:lastModifiedBy>Giuseppe Robiati</cp:lastModifiedBy>
  <cp:revision>66</cp:revision>
  <dcterms:created xsi:type="dcterms:W3CDTF">2003-06-20T13:54:28Z</dcterms:created>
  <dcterms:modified xsi:type="dcterms:W3CDTF">2022-10-17T09:12:02Z</dcterms:modified>
</cp:coreProperties>
</file>