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5" r:id="rId4"/>
    <p:sldId id="261" r:id="rId5"/>
    <p:sldId id="258" r:id="rId6"/>
    <p:sldId id="259" r:id="rId7"/>
    <p:sldId id="266" r:id="rId8"/>
    <p:sldId id="262" r:id="rId9"/>
    <p:sldId id="260" r:id="rId10"/>
    <p:sldId id="263" r:id="rId11"/>
    <p:sldId id="264" r:id="rId12"/>
    <p:sldId id="267" r:id="rId13"/>
    <p:sldId id="37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26T15:46:52.575"/>
    </inkml:context>
    <inkml:brush xml:id="br0">
      <inkml:brushProperty name="width" value="0.025" units="cm"/>
      <inkml:brushProperty name="height" value="0.025" units="cm"/>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26T15:46:55.169"/>
    </inkml:context>
    <inkml:brush xml:id="br0">
      <inkml:brushProperty name="width" value="0.025" units="cm"/>
      <inkml:brushProperty name="height" value="0.025" units="cm"/>
    </inkml:brush>
  </inkml:definitions>
  <inkml:trace contextRef="#ctx0" brushRef="#br0">276 1617 24575,'-1'0'0,"0"0"0,0 0 0,-1-1 0,1 1 0,0-1 0,0 1 0,0-1 0,0 1 0,0-1 0,0 0 0,0 1 0,0-1 0,0 0 0,1 0 0,-1 0 0,0 1 0,0-1 0,0-2 0,-14-21 0,12 19 0,-19-39 0,2-1 0,2 0 0,-15-56 0,-26-149 0,45 184 0,-12-67 0,5-1 0,7-1 0,2-168 0,18 3-1365,-6 282-5461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DD4EEC-3CA6-466B-9AAE-71C816500987}" type="datetimeFigureOut">
              <a:rPr lang="it-IT" smtClean="0"/>
              <a:t>20/09/2024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5E5C1F-137B-4255-B31C-84BB95CBEE1D}" type="slidenum">
              <a:rPr lang="it-IT" smtClean="0"/>
              <a:t>‹N›</a:t>
            </a:fld>
            <a:endParaRPr lang="it-IT"/>
          </a:p>
        </p:txBody>
      </p:sp>
    </p:spTree>
    <p:extLst>
      <p:ext uri="{BB962C8B-B14F-4D97-AF65-F5344CB8AC3E}">
        <p14:creationId xmlns:p14="http://schemas.microsoft.com/office/powerpoint/2010/main" val="2277539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8d3b44f08_1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58d3b44f08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16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E02F1C6-E401-480B-94C2-D57478BC110C}" type="datetimeFigureOut">
              <a:rPr lang="it-IT" smtClean="0"/>
              <a:t>20/09/2024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4054238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E02F1C6-E401-480B-94C2-D57478BC110C}" type="datetimeFigureOut">
              <a:rPr lang="it-IT" smtClean="0"/>
              <a:t>20/09/2024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4244914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E02F1C6-E401-480B-94C2-D57478BC110C}" type="datetimeFigureOut">
              <a:rPr lang="it-IT" smtClean="0"/>
              <a:t>20/09/2024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571559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ext + photo">
  <p:cSld name="Text + photo">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Google Shape;45;p8"/>
          <p:cNvSpPr txBox="1">
            <a:spLocks noGrp="1"/>
          </p:cNvSpPr>
          <p:nvPr>
            <p:ph type="ctrTitle"/>
          </p:nvPr>
        </p:nvSpPr>
        <p:spPr>
          <a:xfrm>
            <a:off x="1600733" y="1313637"/>
            <a:ext cx="2673600" cy="2738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000"/>
              <a:buNone/>
              <a:defRPr sz="2000"/>
            </a:lvl1pPr>
            <a:lvl2pPr lvl="1" algn="r" rtl="0">
              <a:spcBef>
                <a:spcPts val="0"/>
              </a:spcBef>
              <a:spcAft>
                <a:spcPts val="0"/>
              </a:spcAft>
              <a:buClr>
                <a:schemeClr val="accent6"/>
              </a:buClr>
              <a:buSzPts val="2000"/>
              <a:buNone/>
              <a:defRPr sz="2000">
                <a:solidFill>
                  <a:schemeClr val="accent6"/>
                </a:solidFill>
              </a:defRPr>
            </a:lvl2pPr>
            <a:lvl3pPr lvl="2" algn="r" rtl="0">
              <a:spcBef>
                <a:spcPts val="0"/>
              </a:spcBef>
              <a:spcAft>
                <a:spcPts val="0"/>
              </a:spcAft>
              <a:buClr>
                <a:schemeClr val="accent6"/>
              </a:buClr>
              <a:buSzPts val="2000"/>
              <a:buNone/>
              <a:defRPr sz="2000">
                <a:solidFill>
                  <a:schemeClr val="accent6"/>
                </a:solidFill>
              </a:defRPr>
            </a:lvl3pPr>
            <a:lvl4pPr lvl="3" algn="r" rtl="0">
              <a:spcBef>
                <a:spcPts val="0"/>
              </a:spcBef>
              <a:spcAft>
                <a:spcPts val="0"/>
              </a:spcAft>
              <a:buClr>
                <a:schemeClr val="accent6"/>
              </a:buClr>
              <a:buSzPts val="2000"/>
              <a:buNone/>
              <a:defRPr sz="2000">
                <a:solidFill>
                  <a:schemeClr val="accent6"/>
                </a:solidFill>
              </a:defRPr>
            </a:lvl4pPr>
            <a:lvl5pPr lvl="4" algn="r" rtl="0">
              <a:spcBef>
                <a:spcPts val="0"/>
              </a:spcBef>
              <a:spcAft>
                <a:spcPts val="0"/>
              </a:spcAft>
              <a:buClr>
                <a:schemeClr val="accent6"/>
              </a:buClr>
              <a:buSzPts val="2000"/>
              <a:buNone/>
              <a:defRPr sz="2000">
                <a:solidFill>
                  <a:schemeClr val="accent6"/>
                </a:solidFill>
              </a:defRPr>
            </a:lvl5pPr>
            <a:lvl6pPr lvl="5" algn="r" rtl="0">
              <a:spcBef>
                <a:spcPts val="0"/>
              </a:spcBef>
              <a:spcAft>
                <a:spcPts val="0"/>
              </a:spcAft>
              <a:buClr>
                <a:schemeClr val="accent6"/>
              </a:buClr>
              <a:buSzPts val="2000"/>
              <a:buNone/>
              <a:defRPr sz="2000">
                <a:solidFill>
                  <a:schemeClr val="accent6"/>
                </a:solidFill>
              </a:defRPr>
            </a:lvl6pPr>
            <a:lvl7pPr lvl="6" algn="r" rtl="0">
              <a:spcBef>
                <a:spcPts val="0"/>
              </a:spcBef>
              <a:spcAft>
                <a:spcPts val="0"/>
              </a:spcAft>
              <a:buClr>
                <a:schemeClr val="accent6"/>
              </a:buClr>
              <a:buSzPts val="2000"/>
              <a:buNone/>
              <a:defRPr sz="2000">
                <a:solidFill>
                  <a:schemeClr val="accent6"/>
                </a:solidFill>
              </a:defRPr>
            </a:lvl7pPr>
            <a:lvl8pPr lvl="7" algn="r" rtl="0">
              <a:spcBef>
                <a:spcPts val="0"/>
              </a:spcBef>
              <a:spcAft>
                <a:spcPts val="0"/>
              </a:spcAft>
              <a:buClr>
                <a:schemeClr val="accent6"/>
              </a:buClr>
              <a:buSzPts val="2000"/>
              <a:buNone/>
              <a:defRPr sz="2000">
                <a:solidFill>
                  <a:schemeClr val="accent6"/>
                </a:solidFill>
              </a:defRPr>
            </a:lvl8pPr>
            <a:lvl9pPr lvl="8" algn="r" rtl="0">
              <a:spcBef>
                <a:spcPts val="0"/>
              </a:spcBef>
              <a:spcAft>
                <a:spcPts val="0"/>
              </a:spcAft>
              <a:buClr>
                <a:schemeClr val="accent6"/>
              </a:buClr>
              <a:buSzPts val="2000"/>
              <a:buNone/>
              <a:defRPr sz="2000">
                <a:solidFill>
                  <a:schemeClr val="accent6"/>
                </a:solidFill>
              </a:defRPr>
            </a:lvl9pPr>
          </a:lstStyle>
          <a:p>
            <a:endParaRPr/>
          </a:p>
        </p:txBody>
      </p:sp>
      <p:sp>
        <p:nvSpPr>
          <p:cNvPr id="46" name="Google Shape;46;p8"/>
          <p:cNvSpPr txBox="1">
            <a:spLocks noGrp="1"/>
          </p:cNvSpPr>
          <p:nvPr>
            <p:ph type="subTitle" idx="1"/>
          </p:nvPr>
        </p:nvSpPr>
        <p:spPr>
          <a:xfrm>
            <a:off x="1179233" y="4077900"/>
            <a:ext cx="3095100" cy="2379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accent6"/>
              </a:buClr>
              <a:buSzPts val="1100"/>
              <a:buNone/>
              <a:defRPr sz="1100">
                <a:solidFill>
                  <a:schemeClr val="accent6"/>
                </a:solidFill>
              </a:defRPr>
            </a:lvl1pPr>
            <a:lvl2pPr lvl="1" algn="r" rtl="0">
              <a:lnSpc>
                <a:spcPct val="100000"/>
              </a:lnSpc>
              <a:spcBef>
                <a:spcPts val="0"/>
              </a:spcBef>
              <a:spcAft>
                <a:spcPts val="0"/>
              </a:spcAft>
              <a:buSzPts val="1100"/>
              <a:buNone/>
              <a:defRPr sz="1100"/>
            </a:lvl2pPr>
            <a:lvl3pPr lvl="2" algn="r" rtl="0">
              <a:lnSpc>
                <a:spcPct val="100000"/>
              </a:lnSpc>
              <a:spcBef>
                <a:spcPts val="0"/>
              </a:spcBef>
              <a:spcAft>
                <a:spcPts val="0"/>
              </a:spcAft>
              <a:buSzPts val="1100"/>
              <a:buNone/>
              <a:defRPr sz="1100"/>
            </a:lvl3pPr>
            <a:lvl4pPr lvl="3" algn="r" rtl="0">
              <a:lnSpc>
                <a:spcPct val="100000"/>
              </a:lnSpc>
              <a:spcBef>
                <a:spcPts val="0"/>
              </a:spcBef>
              <a:spcAft>
                <a:spcPts val="0"/>
              </a:spcAft>
              <a:buSzPts val="1100"/>
              <a:buNone/>
              <a:defRPr sz="1100"/>
            </a:lvl4pPr>
            <a:lvl5pPr lvl="4" algn="r" rtl="0">
              <a:lnSpc>
                <a:spcPct val="100000"/>
              </a:lnSpc>
              <a:spcBef>
                <a:spcPts val="0"/>
              </a:spcBef>
              <a:spcAft>
                <a:spcPts val="0"/>
              </a:spcAft>
              <a:buSzPts val="1100"/>
              <a:buNone/>
              <a:defRPr sz="1100"/>
            </a:lvl5pPr>
            <a:lvl6pPr lvl="5" algn="r" rtl="0">
              <a:lnSpc>
                <a:spcPct val="100000"/>
              </a:lnSpc>
              <a:spcBef>
                <a:spcPts val="0"/>
              </a:spcBef>
              <a:spcAft>
                <a:spcPts val="0"/>
              </a:spcAft>
              <a:buSzPts val="1100"/>
              <a:buNone/>
              <a:defRPr sz="1100"/>
            </a:lvl6pPr>
            <a:lvl7pPr lvl="6" algn="r" rtl="0">
              <a:lnSpc>
                <a:spcPct val="100000"/>
              </a:lnSpc>
              <a:spcBef>
                <a:spcPts val="0"/>
              </a:spcBef>
              <a:spcAft>
                <a:spcPts val="0"/>
              </a:spcAft>
              <a:buSzPts val="1100"/>
              <a:buNone/>
              <a:defRPr sz="1100"/>
            </a:lvl7pPr>
            <a:lvl8pPr lvl="7" algn="r" rtl="0">
              <a:lnSpc>
                <a:spcPct val="100000"/>
              </a:lnSpc>
              <a:spcBef>
                <a:spcPts val="0"/>
              </a:spcBef>
              <a:spcAft>
                <a:spcPts val="0"/>
              </a:spcAft>
              <a:buSzPts val="1100"/>
              <a:buNone/>
              <a:defRPr sz="1100"/>
            </a:lvl8pPr>
            <a:lvl9pPr lvl="8" algn="r" rtl="0">
              <a:lnSpc>
                <a:spcPct val="100000"/>
              </a:lnSpc>
              <a:spcBef>
                <a:spcPts val="0"/>
              </a:spcBef>
              <a:spcAft>
                <a:spcPts val="0"/>
              </a:spcAft>
              <a:buSzPts val="1100"/>
              <a:buNone/>
              <a:defRPr sz="1100"/>
            </a:lvl9pPr>
          </a:lstStyle>
          <a:p>
            <a:endParaRPr/>
          </a:p>
        </p:txBody>
      </p:sp>
      <p:sp>
        <p:nvSpPr>
          <p:cNvPr id="47" name="Google Shape;47;p8"/>
          <p:cNvSpPr txBox="1">
            <a:spLocks noGrp="1"/>
          </p:cNvSpPr>
          <p:nvPr>
            <p:ph type="ctrTitle" idx="2"/>
          </p:nvPr>
        </p:nvSpPr>
        <p:spPr>
          <a:xfrm>
            <a:off x="1932090" y="470467"/>
            <a:ext cx="5214300" cy="1261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algn="r" rtl="0">
              <a:spcBef>
                <a:spcPts val="0"/>
              </a:spcBef>
              <a:spcAft>
                <a:spcPts val="0"/>
              </a:spcAft>
              <a:buSzPts val="2400"/>
              <a:buNone/>
              <a:defRPr sz="2400"/>
            </a:lvl2pPr>
            <a:lvl3pPr lvl="2" algn="r" rtl="0">
              <a:spcBef>
                <a:spcPts val="0"/>
              </a:spcBef>
              <a:spcAft>
                <a:spcPts val="0"/>
              </a:spcAft>
              <a:buSzPts val="2400"/>
              <a:buNone/>
              <a:defRPr sz="2400"/>
            </a:lvl3pPr>
            <a:lvl4pPr lvl="3" algn="r" rtl="0">
              <a:spcBef>
                <a:spcPts val="0"/>
              </a:spcBef>
              <a:spcAft>
                <a:spcPts val="0"/>
              </a:spcAft>
              <a:buSzPts val="2400"/>
              <a:buNone/>
              <a:defRPr sz="2400"/>
            </a:lvl4pPr>
            <a:lvl5pPr lvl="4" algn="r" rtl="0">
              <a:spcBef>
                <a:spcPts val="0"/>
              </a:spcBef>
              <a:spcAft>
                <a:spcPts val="0"/>
              </a:spcAft>
              <a:buSzPts val="2400"/>
              <a:buNone/>
              <a:defRPr sz="2400"/>
            </a:lvl5pPr>
            <a:lvl6pPr lvl="5" algn="r" rtl="0">
              <a:spcBef>
                <a:spcPts val="0"/>
              </a:spcBef>
              <a:spcAft>
                <a:spcPts val="0"/>
              </a:spcAft>
              <a:buSzPts val="2400"/>
              <a:buNone/>
              <a:defRPr sz="2400"/>
            </a:lvl6pPr>
            <a:lvl7pPr lvl="6" algn="r" rtl="0">
              <a:spcBef>
                <a:spcPts val="0"/>
              </a:spcBef>
              <a:spcAft>
                <a:spcPts val="0"/>
              </a:spcAft>
              <a:buSzPts val="2400"/>
              <a:buNone/>
              <a:defRPr sz="2400"/>
            </a:lvl7pPr>
            <a:lvl8pPr lvl="7" algn="r" rtl="0">
              <a:spcBef>
                <a:spcPts val="0"/>
              </a:spcBef>
              <a:spcAft>
                <a:spcPts val="0"/>
              </a:spcAft>
              <a:buSzPts val="2400"/>
              <a:buNone/>
              <a:defRPr sz="2400"/>
            </a:lvl8pPr>
            <a:lvl9pPr lvl="8" algn="r" rtl="0">
              <a:spcBef>
                <a:spcPts val="0"/>
              </a:spcBef>
              <a:spcAft>
                <a:spcPts val="0"/>
              </a:spcAft>
              <a:buSzPts val="2400"/>
              <a:buNone/>
              <a:defRPr sz="2400"/>
            </a:lvl9pPr>
          </a:lstStyle>
          <a:p>
            <a:endParaRPr/>
          </a:p>
        </p:txBody>
      </p:sp>
    </p:spTree>
    <p:extLst>
      <p:ext uri="{BB962C8B-B14F-4D97-AF65-F5344CB8AC3E}">
        <p14:creationId xmlns:p14="http://schemas.microsoft.com/office/powerpoint/2010/main" val="376199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E02F1C6-E401-480B-94C2-D57478BC110C}" type="datetimeFigureOut">
              <a:rPr lang="it-IT" smtClean="0"/>
              <a:t>20/09/2024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360066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E02F1C6-E401-480B-94C2-D57478BC110C}" type="datetimeFigureOut">
              <a:rPr lang="it-IT" smtClean="0"/>
              <a:t>20/09/2024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1054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E02F1C6-E401-480B-94C2-D57478BC110C}" type="datetimeFigureOut">
              <a:rPr lang="it-IT" smtClean="0"/>
              <a:t>20/09/2024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199313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E02F1C6-E401-480B-94C2-D57478BC110C}" type="datetimeFigureOut">
              <a:rPr lang="it-IT" smtClean="0"/>
              <a:t>20/09/2024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187464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EE02F1C6-E401-480B-94C2-D57478BC110C}" type="datetimeFigureOut">
              <a:rPr lang="it-IT" smtClean="0"/>
              <a:t>20/09/2024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8008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E02F1C6-E401-480B-94C2-D57478BC110C}" type="datetimeFigureOut">
              <a:rPr lang="it-IT" smtClean="0"/>
              <a:t>20/09/2024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65165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E02F1C6-E401-480B-94C2-D57478BC110C}" type="datetimeFigureOut">
              <a:rPr lang="it-IT" smtClean="0"/>
              <a:t>20/09/2024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276992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E02F1C6-E401-480B-94C2-D57478BC110C}" type="datetimeFigureOut">
              <a:rPr lang="it-IT" smtClean="0"/>
              <a:t>20/09/2024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5BDDCB-C5C7-4A96-A197-54A71FCF8D52}" type="slidenum">
              <a:rPr lang="it-IT" smtClean="0"/>
              <a:t>‹N›</a:t>
            </a:fld>
            <a:endParaRPr lang="it-IT"/>
          </a:p>
        </p:txBody>
      </p:sp>
    </p:spTree>
    <p:extLst>
      <p:ext uri="{BB962C8B-B14F-4D97-AF65-F5344CB8AC3E}">
        <p14:creationId xmlns:p14="http://schemas.microsoft.com/office/powerpoint/2010/main" val="1612778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2F1C6-E401-480B-94C2-D57478BC110C}" type="datetimeFigureOut">
              <a:rPr lang="it-IT" smtClean="0"/>
              <a:t>20/09/2024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BDDCB-C5C7-4A96-A197-54A71FCF8D52}" type="slidenum">
              <a:rPr lang="it-IT" smtClean="0"/>
              <a:t>‹N›</a:t>
            </a:fld>
            <a:endParaRPr lang="it-IT"/>
          </a:p>
        </p:txBody>
      </p:sp>
    </p:spTree>
    <p:extLst>
      <p:ext uri="{BB962C8B-B14F-4D97-AF65-F5344CB8AC3E}">
        <p14:creationId xmlns:p14="http://schemas.microsoft.com/office/powerpoint/2010/main" val="1619314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6.png"/><Relationship Id="rId5" Type="http://schemas.openxmlformats.org/officeDocument/2006/relationships/customXml" Target="../ink/ink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a:t>Cos’è la consultazione</a:t>
            </a:r>
            <a:endParaRPr lang="it-IT" dirty="0"/>
          </a:p>
        </p:txBody>
      </p:sp>
    </p:spTree>
    <p:extLst>
      <p:ext uri="{BB962C8B-B14F-4D97-AF65-F5344CB8AC3E}">
        <p14:creationId xmlns:p14="http://schemas.microsoft.com/office/powerpoint/2010/main" val="67559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normAutofit/>
          </a:bodyPr>
          <a:lstStyle/>
          <a:p>
            <a:r>
              <a:rPr lang="it-IT" dirty="0"/>
              <a:t>La confusione e il cozzo delle opinioni cederà gradualmente il passo alla cultura dell'apprendimento e fondere i diversi sforzi in un forte impulso collettivo</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73711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normAutofit fontScale="92500"/>
          </a:bodyPr>
          <a:lstStyle/>
          <a:p>
            <a:r>
              <a:rPr lang="it-IT" dirty="0"/>
              <a:t>Consultazione</a:t>
            </a:r>
          </a:p>
          <a:p>
            <a:r>
              <a:rPr lang="it-IT" dirty="0"/>
              <a:t>Decisione </a:t>
            </a:r>
          </a:p>
          <a:p>
            <a:r>
              <a:rPr lang="it-IT" dirty="0"/>
              <a:t>Azione</a:t>
            </a:r>
          </a:p>
          <a:p>
            <a:r>
              <a:rPr lang="it-IT" dirty="0"/>
              <a:t>Riflessione</a:t>
            </a:r>
          </a:p>
          <a:p>
            <a:r>
              <a:rPr lang="it-IT" dirty="0"/>
              <a:t>Consultazione ……</a:t>
            </a:r>
          </a:p>
          <a:p>
            <a:r>
              <a:rPr lang="it-IT" dirty="0"/>
              <a:t>La saggezza si acquisisce attraverso l'esperienza, la consultazione, la riflessione, l'ispirazione e una progressiva comprensione della verità</a:t>
            </a:r>
          </a:p>
          <a:p>
            <a:endParaRPr lang="it-IT" dirty="0"/>
          </a:p>
          <a:p>
            <a:pPr marL="0" indent="0">
              <a:buNone/>
            </a:pPr>
            <a:endParaRPr lang="it-IT" dirty="0"/>
          </a:p>
          <a:p>
            <a:endParaRPr lang="it-IT" dirty="0"/>
          </a:p>
          <a:p>
            <a:endParaRPr lang="it-IT" dirty="0"/>
          </a:p>
          <a:p>
            <a:endParaRPr lang="it-IT" dirty="0"/>
          </a:p>
        </p:txBody>
      </p:sp>
    </p:spTree>
    <p:extLst>
      <p:ext uri="{BB962C8B-B14F-4D97-AF65-F5344CB8AC3E}">
        <p14:creationId xmlns:p14="http://schemas.microsoft.com/office/powerpoint/2010/main" val="3763444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 </a:t>
            </a:r>
          </a:p>
        </p:txBody>
      </p:sp>
      <p:sp>
        <p:nvSpPr>
          <p:cNvPr id="3" name="Segnaposto contenuto 2"/>
          <p:cNvSpPr>
            <a:spLocks noGrp="1"/>
          </p:cNvSpPr>
          <p:nvPr>
            <p:ph idx="1"/>
          </p:nvPr>
        </p:nvSpPr>
        <p:spPr/>
        <p:txBody>
          <a:bodyPr>
            <a:normAutofit fontScale="77500" lnSpcReduction="20000"/>
          </a:bodyPr>
          <a:lstStyle/>
          <a:p>
            <a:pPr marL="0" indent="0">
              <a:buNone/>
            </a:pPr>
            <a:endParaRPr lang="it-IT" dirty="0"/>
          </a:p>
          <a:p>
            <a:r>
              <a:rPr lang="it-IT" dirty="0"/>
              <a:t>Vista sotto questa luce, la consultazione è l'espressione operativa della giustizia nelle faccende umane. Tale è la sua importanza ai fini del successo dello sforzo collettivo che essa deve costituire un elemento fondamentale di una strategia percorribile per lo sviluppo sociale ed economico. In verità, la partecipazione delle persone dal cui impegno e dai cui sforzi dipende il successo di tale strategia diventa fattiva solo quando si faccia della consultazione il principio informatore di ogni progetto. "Nessuno può raggiungere il proprio vero rango, fuorché mediante la giustizia. Non esiste forza se non attraverso l'unità, né prosperità o benessere può essere conseguito, se non con la consultazione".</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4276342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cxnSp>
        <p:nvCxnSpPr>
          <p:cNvPr id="223" name="Google Shape;223;p35"/>
          <p:cNvCxnSpPr>
            <a:cxnSpLocks/>
          </p:cNvCxnSpPr>
          <p:nvPr/>
        </p:nvCxnSpPr>
        <p:spPr>
          <a:xfrm>
            <a:off x="3957600" y="2193072"/>
            <a:ext cx="5186400" cy="0"/>
          </a:xfrm>
          <a:prstGeom prst="straightConnector1">
            <a:avLst/>
          </a:prstGeom>
          <a:noFill/>
          <a:ln w="9525" cap="flat" cmpd="sng">
            <a:solidFill>
              <a:schemeClr val="dk1"/>
            </a:solidFill>
            <a:prstDash val="solid"/>
            <a:round/>
            <a:headEnd type="none" w="med" len="med"/>
            <a:tailEnd type="none" w="med" len="med"/>
          </a:ln>
        </p:spPr>
      </p:cxnSp>
      <p:sp>
        <p:nvSpPr>
          <p:cNvPr id="224" name="Google Shape;224;p35"/>
          <p:cNvSpPr txBox="1">
            <a:spLocks noGrp="1"/>
          </p:cNvSpPr>
          <p:nvPr>
            <p:ph type="ctrTitle"/>
          </p:nvPr>
        </p:nvSpPr>
        <p:spPr>
          <a:xfrm>
            <a:off x="2339752" y="476672"/>
            <a:ext cx="5214300" cy="946200"/>
          </a:xfrm>
          <a:prstGeom prst="rect">
            <a:avLst/>
          </a:prstGeom>
        </p:spPr>
        <p:txBody>
          <a:bodyPr spcFirstLastPara="1" vert="horz" wrap="square" lIns="91425" tIns="91425" rIns="91425" bIns="91425" rtlCol="0" anchor="t" anchorCtr="0">
            <a:noAutofit/>
          </a:bodyPr>
          <a:lstStyle/>
          <a:p>
            <a:pPr algn="ctr"/>
            <a:r>
              <a:rPr lang="en" sz="2800" dirty="0"/>
              <a:t>CONSULTAZIONE</a:t>
            </a:r>
            <a:endParaRPr sz="2800" dirty="0"/>
          </a:p>
        </p:txBody>
      </p:sp>
      <p:sp>
        <p:nvSpPr>
          <p:cNvPr id="226" name="Google Shape;226;p35"/>
          <p:cNvSpPr txBox="1">
            <a:spLocks noGrp="1"/>
          </p:cNvSpPr>
          <p:nvPr>
            <p:ph type="subTitle" idx="1"/>
          </p:nvPr>
        </p:nvSpPr>
        <p:spPr>
          <a:xfrm>
            <a:off x="136960" y="1422872"/>
            <a:ext cx="8979723" cy="2307035"/>
          </a:xfrm>
          <a:prstGeom prst="rect">
            <a:avLst/>
          </a:prstGeom>
        </p:spPr>
        <p:txBody>
          <a:bodyPr spcFirstLastPara="1" vert="horz" wrap="square" lIns="91425" tIns="91425" rIns="91425" bIns="91425" rtlCol="0" anchor="t" anchorCtr="0">
            <a:noAutofit/>
          </a:bodyPr>
          <a:lstStyle/>
          <a:p>
            <a:pPr marL="0" indent="0" algn="just">
              <a:lnSpc>
                <a:spcPct val="150000"/>
              </a:lnSpc>
            </a:pPr>
            <a:r>
              <a:rPr lang="it-IT" sz="2800" b="1" dirty="0">
                <a:solidFill>
                  <a:srgbClr val="FFFF00"/>
                </a:solidFill>
              </a:rPr>
              <a:t>UNA CONSULTAZIONE E’ COME CREARE IN </a:t>
            </a:r>
            <a:r>
              <a:rPr lang="it-IT" sz="2800" b="1" u="sng" dirty="0">
                <a:solidFill>
                  <a:srgbClr val="FFFF00"/>
                </a:solidFill>
              </a:rPr>
              <a:t>BOUQUET DI FIORI </a:t>
            </a:r>
            <a:r>
              <a:rPr lang="it-IT" sz="2800" b="1" dirty="0">
                <a:solidFill>
                  <a:srgbClr val="FFFF00"/>
                </a:solidFill>
              </a:rPr>
              <a:t>DOVE OGNUNO COLLABORA.</a:t>
            </a:r>
          </a:p>
          <a:p>
            <a:pPr marL="0" indent="0" algn="just">
              <a:lnSpc>
                <a:spcPct val="150000"/>
              </a:lnSpc>
            </a:pPr>
            <a:endParaRPr lang="it-IT" sz="1800" b="1" dirty="0">
              <a:solidFill>
                <a:schemeClr val="dk1"/>
              </a:solidFill>
            </a:endParaRPr>
          </a:p>
          <a:p>
            <a:pPr marL="0" indent="0" algn="just">
              <a:lnSpc>
                <a:spcPct val="150000"/>
              </a:lnSpc>
            </a:pPr>
            <a:endParaRPr lang="it-IT" sz="3600" b="1" dirty="0">
              <a:solidFill>
                <a:srgbClr val="FFFF00"/>
              </a:solidFill>
            </a:endParaRPr>
          </a:p>
          <a:p>
            <a:pPr marL="0" indent="0" algn="just">
              <a:lnSpc>
                <a:spcPct val="150000"/>
              </a:lnSpc>
            </a:pPr>
            <a:r>
              <a:rPr lang="it-IT" sz="3600" b="1" dirty="0">
                <a:solidFill>
                  <a:srgbClr val="FFFF00"/>
                </a:solidFill>
              </a:rPr>
              <a:t> </a:t>
            </a:r>
            <a:r>
              <a:rPr lang="it-IT" sz="2800" b="1" dirty="0">
                <a:solidFill>
                  <a:srgbClr val="FFFF00"/>
                </a:solidFill>
              </a:rPr>
              <a:t>ESATTAMENTE COME IN UNA CONSULTAZIONE OGNUNO COLLABORA CON LE PROPRIE IDEE.</a:t>
            </a:r>
          </a:p>
          <a:p>
            <a:pPr marL="285750" indent="-285750" algn="just">
              <a:lnSpc>
                <a:spcPct val="150000"/>
              </a:lnSpc>
              <a:buFont typeface="Wingdings" pitchFamily="2" charset="2"/>
              <a:buChar char="Ø"/>
            </a:pPr>
            <a:endParaRPr lang="it-IT" sz="1300" b="1" dirty="0">
              <a:solidFill>
                <a:schemeClr val="dk1"/>
              </a:solidFill>
            </a:endParaRPr>
          </a:p>
          <a:p>
            <a:pPr marL="285750" indent="-285750" algn="just">
              <a:lnSpc>
                <a:spcPct val="150000"/>
              </a:lnSpc>
              <a:buFont typeface="Wingdings" pitchFamily="2" charset="2"/>
              <a:buChar char="Ø"/>
            </a:pPr>
            <a:endParaRPr lang="it-IT" sz="1300" b="1" dirty="0">
              <a:solidFill>
                <a:schemeClr val="dk1"/>
              </a:solidFill>
            </a:endParaRPr>
          </a:p>
        </p:txBody>
      </p:sp>
      <p:grpSp>
        <p:nvGrpSpPr>
          <p:cNvPr id="4" name="Gruppo 3">
            <a:extLst>
              <a:ext uri="{FF2B5EF4-FFF2-40B4-BE49-F238E27FC236}">
                <a16:creationId xmlns:a16="http://schemas.microsoft.com/office/drawing/2014/main" id="{7607A106-AF12-4820-BD4E-C927D42C63FF}"/>
              </a:ext>
            </a:extLst>
          </p:cNvPr>
          <p:cNvGrpSpPr/>
          <p:nvPr/>
        </p:nvGrpSpPr>
        <p:grpSpPr>
          <a:xfrm>
            <a:off x="580374" y="4385706"/>
            <a:ext cx="99720" cy="582480"/>
            <a:chOff x="580374" y="3528456"/>
            <a:chExt cx="99720" cy="582480"/>
          </a:xfrm>
        </p:grpSpPr>
        <mc:AlternateContent xmlns:mc="http://schemas.openxmlformats.org/markup-compatibility/2006" xmlns:p14="http://schemas.microsoft.com/office/powerpoint/2010/main">
          <mc:Choice Requires="p14">
            <p:contentPart p14:bwMode="auto" r:id="rId3">
              <p14:nvContentPartPr>
                <p14:cNvPr id="2" name="Input penna 1">
                  <a:extLst>
                    <a:ext uri="{FF2B5EF4-FFF2-40B4-BE49-F238E27FC236}">
                      <a16:creationId xmlns:a16="http://schemas.microsoft.com/office/drawing/2014/main" id="{A318220B-679C-43FD-AD56-06D522217784}"/>
                    </a:ext>
                  </a:extLst>
                </p14:cNvPr>
                <p14:cNvContentPartPr/>
                <p14:nvPr/>
              </p14:nvContentPartPr>
              <p14:xfrm>
                <a:off x="671454" y="3649056"/>
                <a:ext cx="360" cy="360"/>
              </p14:xfrm>
            </p:contentPart>
          </mc:Choice>
          <mc:Fallback xmlns="">
            <p:pic>
              <p:nvPicPr>
                <p:cNvPr id="2" name="Input penna 1">
                  <a:extLst>
                    <a:ext uri="{FF2B5EF4-FFF2-40B4-BE49-F238E27FC236}">
                      <a16:creationId xmlns:a16="http://schemas.microsoft.com/office/drawing/2014/main" id="{A318220B-679C-43FD-AD56-06D522217784}"/>
                    </a:ext>
                  </a:extLst>
                </p:cNvPr>
                <p:cNvPicPr/>
                <p:nvPr/>
              </p:nvPicPr>
              <p:blipFill>
                <a:blip r:embed="rId4"/>
                <a:stretch>
                  <a:fillRect/>
                </a:stretch>
              </p:blipFill>
              <p:spPr>
                <a:xfrm>
                  <a:off x="667134" y="3644736"/>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put penna 2">
                  <a:extLst>
                    <a:ext uri="{FF2B5EF4-FFF2-40B4-BE49-F238E27FC236}">
                      <a16:creationId xmlns:a16="http://schemas.microsoft.com/office/drawing/2014/main" id="{1293A4A6-4ABA-489D-BF52-D2B74705920E}"/>
                    </a:ext>
                  </a:extLst>
                </p14:cNvPr>
                <p14:cNvContentPartPr/>
                <p14:nvPr/>
              </p14:nvContentPartPr>
              <p14:xfrm>
                <a:off x="580374" y="3528456"/>
                <a:ext cx="99720" cy="582480"/>
              </p14:xfrm>
            </p:contentPart>
          </mc:Choice>
          <mc:Fallback xmlns="">
            <p:pic>
              <p:nvPicPr>
                <p:cNvPr id="3" name="Input penna 2">
                  <a:extLst>
                    <a:ext uri="{FF2B5EF4-FFF2-40B4-BE49-F238E27FC236}">
                      <a16:creationId xmlns:a16="http://schemas.microsoft.com/office/drawing/2014/main" id="{1293A4A6-4ABA-489D-BF52-D2B74705920E}"/>
                    </a:ext>
                  </a:extLst>
                </p:cNvPr>
                <p:cNvPicPr/>
                <p:nvPr/>
              </p:nvPicPr>
              <p:blipFill>
                <a:blip r:embed="rId6"/>
                <a:stretch>
                  <a:fillRect/>
                </a:stretch>
              </p:blipFill>
              <p:spPr>
                <a:xfrm>
                  <a:off x="576054" y="3524136"/>
                  <a:ext cx="108360" cy="591120"/>
                </a:xfrm>
                <a:prstGeom prst="rect">
                  <a:avLst/>
                </a:prstGeom>
              </p:spPr>
            </p:pic>
          </mc:Fallback>
        </mc:AlternateContent>
      </p:grpSp>
    </p:spTree>
    <p:extLst>
      <p:ext uri="{BB962C8B-B14F-4D97-AF65-F5344CB8AC3E}">
        <p14:creationId xmlns:p14="http://schemas.microsoft.com/office/powerpoint/2010/main" val="56223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normAutofit/>
          </a:bodyPr>
          <a:lstStyle/>
          <a:p>
            <a:r>
              <a:rPr lang="it-IT" dirty="0"/>
              <a:t>Consultatevi su tutte le questioni, poiché la consultazione è il faro che rischiara il cammino e conferisce comprensione.</a:t>
            </a:r>
          </a:p>
          <a:p>
            <a:endParaRPr lang="it-IT" dirty="0"/>
          </a:p>
          <a:p>
            <a:r>
              <a:rPr lang="it-IT" dirty="0"/>
              <a:t>	È necessario consultarsi su ogni cosa... poiché essa è, e sempre sarà, causa di consapevolezza e di chiarezza e sorgente di benessere e prosperità</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554919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 </a:t>
            </a:r>
          </a:p>
        </p:txBody>
      </p:sp>
      <p:sp>
        <p:nvSpPr>
          <p:cNvPr id="3" name="Segnaposto contenuto 2"/>
          <p:cNvSpPr>
            <a:spLocks noGrp="1"/>
          </p:cNvSpPr>
          <p:nvPr>
            <p:ph idx="1"/>
          </p:nvPr>
        </p:nvSpPr>
        <p:spPr/>
        <p:txBody>
          <a:bodyPr>
            <a:normAutofit/>
          </a:bodyPr>
          <a:lstStyle/>
          <a:p>
            <a:r>
              <a:rPr lang="it-IT" dirty="0"/>
              <a:t>Fondamentale ai fini dell'opera di </a:t>
            </a:r>
            <a:r>
              <a:rPr lang="it-IT" dirty="0">
                <a:solidFill>
                  <a:srgbClr val="FF0000"/>
                </a:solidFill>
              </a:rPr>
              <a:t>riformulazione del sistema delle relazioni umane è il processo che  si  chiama consultazione.</a:t>
            </a:r>
            <a:r>
              <a:rPr lang="it-IT" dirty="0"/>
              <a:t> "È necessario consultarsi su ogni cosa"   </a:t>
            </a:r>
          </a:p>
          <a:p>
            <a:r>
              <a:rPr lang="it-IT" dirty="0"/>
              <a:t>La maturità del dono della comprensione si manifesta mediante la consultazione</a:t>
            </a:r>
          </a:p>
          <a:p>
            <a:endParaRPr lang="it-IT" dirty="0"/>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151877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 </a:t>
            </a:r>
          </a:p>
        </p:txBody>
      </p:sp>
      <p:sp>
        <p:nvSpPr>
          <p:cNvPr id="3" name="Segnaposto contenuto 2"/>
          <p:cNvSpPr>
            <a:spLocks noGrp="1"/>
          </p:cNvSpPr>
          <p:nvPr>
            <p:ph idx="1"/>
          </p:nvPr>
        </p:nvSpPr>
        <p:spPr/>
        <p:txBody>
          <a:bodyPr>
            <a:normAutofit lnSpcReduction="10000"/>
          </a:bodyPr>
          <a:lstStyle/>
          <a:p>
            <a:r>
              <a:rPr lang="it-IT" dirty="0"/>
              <a:t>«Lo scopo della consultazione è mostrare che le idee di più persone sono sicuramente preferibili a quelle di una sola, così come la forza espressa da un gruppo di individui è superiore a quella di un singolo.</a:t>
            </a:r>
          </a:p>
          <a:p>
            <a:r>
              <a:rPr lang="it-IT" dirty="0"/>
              <a:t>Si deve  imparare a trasformare il principio della consultazione in un efficace strumento per prendere decisioni collettive e a educare i suoi membri a farne uso</a:t>
            </a:r>
          </a:p>
          <a:p>
            <a:endParaRPr lang="it-IT" dirty="0"/>
          </a:p>
          <a:p>
            <a:endParaRPr lang="it-IT" dirty="0"/>
          </a:p>
          <a:p>
            <a:endParaRPr lang="it-IT" dirty="0"/>
          </a:p>
          <a:p>
            <a:endParaRPr lang="it-IT" dirty="0"/>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31153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 </a:t>
            </a:r>
          </a:p>
        </p:txBody>
      </p:sp>
      <p:sp>
        <p:nvSpPr>
          <p:cNvPr id="3" name="Segnaposto contenuto 2"/>
          <p:cNvSpPr>
            <a:spLocks noGrp="1"/>
          </p:cNvSpPr>
          <p:nvPr>
            <p:ph idx="1"/>
          </p:nvPr>
        </p:nvSpPr>
        <p:spPr/>
        <p:txBody>
          <a:bodyPr>
            <a:normAutofit lnSpcReduction="10000"/>
          </a:bodyPr>
          <a:lstStyle/>
          <a:p>
            <a:r>
              <a:rPr lang="it-IT" dirty="0"/>
              <a:t>Il principio della consultazione, che costituisce una delle leggi basilari della vita , deve essere applicato a tutte quelle attività  che coinvolgano gli interessi collettivi , poiché è con la collaborazione e con il continuo scambio di idee e di opinioni che l’azienda  può proteggere e favorire i propri interessi.</a:t>
            </a:r>
          </a:p>
          <a:p>
            <a:endParaRPr lang="it-IT" dirty="0"/>
          </a:p>
          <a:p>
            <a:pPr marL="0" indent="0">
              <a:buNone/>
            </a:pPr>
            <a:r>
              <a:rPr lang="it-IT" dirty="0"/>
              <a:t>	</a:t>
            </a:r>
          </a:p>
          <a:p>
            <a:endParaRPr lang="it-IT" dirty="0"/>
          </a:p>
        </p:txBody>
      </p:sp>
    </p:spTree>
    <p:extLst>
      <p:ext uri="{BB962C8B-B14F-4D97-AF65-F5344CB8AC3E}">
        <p14:creationId xmlns:p14="http://schemas.microsoft.com/office/powerpoint/2010/main" val="730605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lstStyle/>
          <a:p>
            <a:r>
              <a:rPr lang="it-IT" dirty="0"/>
              <a:t>«Nelle  vostre  riunioni dovete sforzarvi di imparare la difficile ma molto remunerativa arte della consultazione , processo che richiede grande autodisciplina da parte di tutti i membri .</a:t>
            </a:r>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10891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normAutofit fontScale="70000" lnSpcReduction="20000"/>
          </a:bodyPr>
          <a:lstStyle/>
          <a:p>
            <a:r>
              <a:rPr lang="it-IT" sz="3400" dirty="0"/>
              <a:t>Quello che si  auspica è un processo consultativo nel quale i singoli partecipanti cerchino di superare i rispettivi punti di vista, per funzionare come </a:t>
            </a:r>
            <a:r>
              <a:rPr lang="it-IT" sz="3400" dirty="0">
                <a:solidFill>
                  <a:srgbClr val="FF0000"/>
                </a:solidFill>
              </a:rPr>
              <a:t>membri di un organismo </a:t>
            </a:r>
            <a:r>
              <a:rPr lang="it-IT" sz="3400" dirty="0"/>
              <a:t>con mete e interessi propri. In questa atmosfera, caratterizzata da schiettezza e cortesia</a:t>
            </a:r>
            <a:r>
              <a:rPr lang="it-IT" sz="3400" dirty="0">
                <a:solidFill>
                  <a:srgbClr val="FF0000"/>
                </a:solidFill>
              </a:rPr>
              <a:t>, le idee </a:t>
            </a:r>
            <a:r>
              <a:rPr lang="it-IT" sz="3400" dirty="0"/>
              <a:t>non appartengono all'individuo cui sono venute in mente nel corso della discussione </a:t>
            </a:r>
            <a:r>
              <a:rPr lang="it-IT" sz="3400" dirty="0">
                <a:solidFill>
                  <a:srgbClr val="FF0000"/>
                </a:solidFill>
              </a:rPr>
              <a:t>ma al gruppo nel suo insieme</a:t>
            </a:r>
            <a:r>
              <a:rPr lang="it-IT" sz="3400" dirty="0"/>
              <a:t>, che può prenderle, scartarle o rivederle nel modo che sembra meglio servire allo scopo perseguito. La consultazione ha successo nei limiti in cui tutti i partecipanti sostengono la decisione presa, prescindendo dalle opinioni personali con cui erano entrati nella discussione. In tal modo una decisione precedente può essere prontamente riconsiderata se l'esperienza ne mette in luce una manchevolezza</a:t>
            </a:r>
            <a:r>
              <a:rPr lang="it-IT" dirty="0"/>
              <a:t>.</a:t>
            </a:r>
          </a:p>
          <a:p>
            <a:endParaRPr lang="it-IT" dirty="0"/>
          </a:p>
          <a:p>
            <a:endParaRPr lang="it-IT" dirty="0"/>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22493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 </a:t>
            </a:r>
          </a:p>
        </p:txBody>
      </p:sp>
      <p:sp>
        <p:nvSpPr>
          <p:cNvPr id="3" name="Segnaposto contenuto 2"/>
          <p:cNvSpPr>
            <a:spLocks noGrp="1"/>
          </p:cNvSpPr>
          <p:nvPr>
            <p:ph idx="1"/>
          </p:nvPr>
        </p:nvSpPr>
        <p:spPr/>
        <p:txBody>
          <a:bodyPr>
            <a:normAutofit fontScale="85000" lnSpcReduction="20000"/>
          </a:bodyPr>
          <a:lstStyle/>
          <a:p>
            <a:r>
              <a:rPr lang="it-IT" dirty="0"/>
              <a:t>Il  </a:t>
            </a:r>
            <a:r>
              <a:rPr lang="it-IT"/>
              <a:t>principio base  </a:t>
            </a:r>
            <a:r>
              <a:rPr lang="it-IT" dirty="0"/>
              <a:t>riguarda il distacco nella consultazione. I membri di un gruppo  devono imparare ad esprimere i loro punti di vista in modo calmo e franco, senza alcuna passione o rancore. Devono altresì imparare ad ascoltare le opinioni dei loro colleghi senza offendersi o sminuire le idee. La consultazione  non è un metodo facile: richiede amore, gentilezza, coraggio morale ed umiltà. Così nessun membro dovrebbe evitare di esprimere francamente la propria idea per paura che possa offendere un collega; ed quando compreso questo, nessun membro dovrà offendersi per le affermazioni di un altro.</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68794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consultazione</a:t>
            </a:r>
          </a:p>
        </p:txBody>
      </p:sp>
      <p:sp>
        <p:nvSpPr>
          <p:cNvPr id="3" name="Segnaposto contenuto 2"/>
          <p:cNvSpPr>
            <a:spLocks noGrp="1"/>
          </p:cNvSpPr>
          <p:nvPr>
            <p:ph idx="1"/>
          </p:nvPr>
        </p:nvSpPr>
        <p:spPr/>
        <p:txBody>
          <a:bodyPr>
            <a:normAutofit fontScale="85000" lnSpcReduction="20000"/>
          </a:bodyPr>
          <a:lstStyle/>
          <a:p>
            <a:r>
              <a:rPr lang="it-IT" dirty="0"/>
              <a:t>L'ideale della consultazione è giungere ad una decisione unanime; quando ciò non sia possibile, si deve votare »..allorché si richieda loro di prendere una certa decisione, essi, dopo spassionata, sollecita e sincera consultazione, devono  con serietà, convinzione e coraggio, dare il proprio voto e attenersi alla voce della maggioranza che,  è la voce della verità, mai da contrastarsi, anzi da porsi sempre fedelmente in atto.</a:t>
            </a:r>
          </a:p>
          <a:p>
            <a:endParaRPr lang="it-IT" dirty="0"/>
          </a:p>
          <a:p>
            <a:r>
              <a:rPr lang="it-IT" dirty="0"/>
              <a:t>Non appena una decisione è presa, essa diviene la decisione dell'intero gruppo  e non semplicemente di coloro che si sono trovati nella maggioranza.</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2579289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780</Words>
  <Application>Microsoft Office PowerPoint</Application>
  <PresentationFormat>Presentazione su schermo (4:3)</PresentationFormat>
  <Paragraphs>66</Paragraphs>
  <Slides>13</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Wingdings</vt:lpstr>
      <vt:lpstr>Tema di Office</vt:lpstr>
      <vt:lpstr>Cos’è la consultazione</vt:lpstr>
      <vt:lpstr>consultazione</vt:lpstr>
      <vt:lpstr>Consultazione </vt:lpstr>
      <vt:lpstr>Consultazione </vt:lpstr>
      <vt:lpstr>Consultazione </vt:lpstr>
      <vt:lpstr>consultazione</vt:lpstr>
      <vt:lpstr>consultazione</vt:lpstr>
      <vt:lpstr>Consultazione </vt:lpstr>
      <vt:lpstr>consultazione</vt:lpstr>
      <vt:lpstr>consultazione</vt:lpstr>
      <vt:lpstr>consultazione</vt:lpstr>
      <vt:lpstr>Consultazione </vt:lpstr>
      <vt:lpstr>CONSULTAZIONE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consultazione</dc:title>
  <dc:creator>Robiati</dc:creator>
  <cp:lastModifiedBy>Nur Digital Marketing</cp:lastModifiedBy>
  <cp:revision>10</cp:revision>
  <dcterms:created xsi:type="dcterms:W3CDTF">2013-03-14T07:20:45Z</dcterms:created>
  <dcterms:modified xsi:type="dcterms:W3CDTF">2024-09-20T11:19:02Z</dcterms:modified>
</cp:coreProperties>
</file>