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302" r:id="rId5"/>
    <p:sldId id="260" r:id="rId6"/>
    <p:sldId id="261" r:id="rId7"/>
    <p:sldId id="262" r:id="rId8"/>
    <p:sldId id="303" r:id="rId9"/>
    <p:sldId id="304" r:id="rId10"/>
    <p:sldId id="263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CCDB8-D726-4320-9D2C-98AC43012AAC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FAA4B-0EC8-4629-A231-7DAB159745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03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52B9CB-0F33-48CE-9C20-7D1358ACDD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865E08-80B1-4B63-85D7-12CA49AB96C8}" type="slidenum">
              <a:rPr lang="de-DE" altLang="it-IT"/>
              <a:pPr/>
              <a:t>4</a:t>
            </a:fld>
            <a:endParaRPr lang="de-DE" altLang="it-IT"/>
          </a:p>
        </p:txBody>
      </p:sp>
      <p:sp>
        <p:nvSpPr>
          <p:cNvPr id="823298" name="Rectangle 2">
            <a:extLst>
              <a:ext uri="{FF2B5EF4-FFF2-40B4-BE49-F238E27FC236}">
                <a16:creationId xmlns:a16="http://schemas.microsoft.com/office/drawing/2014/main" id="{9E8FB52D-4CA8-4567-9750-5A3C5E9E5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3299" name="Rectangle 3">
            <a:extLst>
              <a:ext uri="{FF2B5EF4-FFF2-40B4-BE49-F238E27FC236}">
                <a16:creationId xmlns:a16="http://schemas.microsoft.com/office/drawing/2014/main" id="{1C46E5B6-AF2F-4B23-AAAE-B5326440B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A0F85-C3DA-43D8-98AC-955A77DCD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389B24A-F0E6-4E5E-8F51-5259631CA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607D62-88DE-43BD-A3E2-3C8F2CE8D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8FD5A3-E505-4B78-A334-2ACA98031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C0EAED-7516-4293-9573-9AC20292C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0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4F332A-FF23-429A-BD35-731E83275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A1F8C3-D7B4-45AA-BEC5-209D23946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9CBFE5-6A56-4790-9BB0-BF5C56320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C60947-97E0-4158-844A-EAE91CD3B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D611DE-A92C-47EF-B693-43765D21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00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48F0A99-8DAF-41CF-B03E-A7CC38F956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86B34F4-8C97-41D5-BB0C-BD5DF64B7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A9B357-71EB-4BB3-BE14-89CFB9C9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82E8B7-86F2-4F6D-A8C3-DE1B1117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7459F1-7D31-4EED-8716-0FC1A9D68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9699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A7A575-1B9B-45DC-B472-98E9660CF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485" y="96839"/>
            <a:ext cx="9544049" cy="14128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1F12F5-F6C2-455D-AB81-683EE5588C8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265767" y="1981200"/>
            <a:ext cx="5005917" cy="4114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434F102-3DF2-4E50-9083-4C641DEDF07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474885" y="1981200"/>
            <a:ext cx="5005916" cy="1981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1D1E0A0B-CD23-49C5-82D7-3D0FB4111DB7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474885" y="4114800"/>
            <a:ext cx="5005916" cy="1981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279B3ABE-3220-4371-8817-FD16FEE6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1533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de-DE" altLang="it-IT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42B8ECC4-D35A-45B7-BC2D-769E8C97C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95400" y="6308725"/>
            <a:ext cx="10176933" cy="457200"/>
          </a:xfrm>
        </p:spPr>
        <p:txBody>
          <a:bodyPr/>
          <a:lstStyle>
            <a:lvl1pPr>
              <a:defRPr/>
            </a:lvl1pPr>
          </a:lstStyle>
          <a:p>
            <a:endParaRPr lang="de-DE" altLang="it-IT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61C1081D-50A0-48EE-ADF4-292317AD0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0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2C23864-DA24-4DFB-8708-7DFC27D4DB03}" type="slidenum">
              <a:rPr lang="de-DE" altLang="it-IT"/>
              <a:pPr/>
              <a:t>‹N›</a:t>
            </a:fld>
            <a:endParaRPr lang="de-DE" altLang="it-IT"/>
          </a:p>
        </p:txBody>
      </p:sp>
    </p:spTree>
    <p:extLst>
      <p:ext uri="{BB962C8B-B14F-4D97-AF65-F5344CB8AC3E}">
        <p14:creationId xmlns:p14="http://schemas.microsoft.com/office/powerpoint/2010/main" val="82312589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F4B1F-1E8E-4E0D-AA33-36D6659C8EB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1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F5D9FD-2AE2-4D35-8CDE-641105CE0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58E60A-314E-4EC1-9E2C-6BD4CA573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DFF2CA-EC2D-49CD-8573-D0776EA46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FA8F2F-1D49-4AC3-A005-314692DE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8F5E45-6916-4AFF-8C2C-EB26EB7A8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29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5C2F3E-5002-4D04-9E55-CB0A83B41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99657B-17E4-42F2-B39D-E3E84B77A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7B07DB-B519-4734-B721-2F762E62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1FE15C-FCF6-42B2-9F9B-2F5DC83EF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781060-C595-4C67-9176-D1ED9483F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55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197FDF-0C1C-4551-AE79-1BC0F2943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F8BE4C-62DD-4C3E-BD20-C96CE6302C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37BF9B-64DA-4821-A3CA-0FA518BBF7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133BFCB-F3B8-4BA2-95EA-D797F119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B97FCC-C571-4117-9629-5AFA668A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7FC6C3-2DFE-4EE5-B499-CCE54C3A2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70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6415C-9689-48C8-AE1E-43637DF3D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1298263-027C-4506-B028-565DC671D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CE6642B-400A-4069-948D-5C6DE00B8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590424-3DF5-4356-9DE5-90B56D4B5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FA92C51-3294-48EF-9F71-52C38E13D4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2963E42-E558-495C-AC64-0C89B1D61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22CCAC8-D23C-453A-A8A7-413195E5B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8A47F80-B55F-49E9-BD31-C7A1AE2A5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64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569F5C-02BE-49BE-8C78-E21612EB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1A1E551-432C-4209-A39E-68A208E6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638484C-30CB-49A8-8921-5CE85002C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C3A2BE8-B39F-4EDF-A609-6E3112D9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075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129CB1F-20E6-4988-A28E-5FD666FF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CFBFA1B-CA4F-46ED-A8AC-3A84B80D6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7F2141C-527E-4DB6-9836-A4DC484A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752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7B050B-AFFB-4545-AE65-871CBB39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979C02-262C-4EDF-A7B4-BFA0A48CB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7305D8-AA37-46B1-B020-12DC22F5F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FEB2FD-0B7C-4922-9E48-19601D788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1BEAC78-9E7E-4055-81CD-3CAB32221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C2A9B37-4DF4-4441-9539-5A534983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810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BB668F-A118-4036-8789-13A943F3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B7AFC0E-F084-4ACD-97C2-D8953E0EC5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F82DFE9-C80D-41DF-9437-1BB38D9C3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142753-F548-42B1-A3EA-4B1E3BF24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CD36BE-1FB4-4395-B828-396533351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C26A4F2-C61D-485F-A218-0A7554E9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71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0503549-EE0E-411E-A87F-D8DCD230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745357E-EB6A-48C0-82D1-E3C550AC7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CFD3E9-F0AC-4CB9-AD0D-DD1BBF73D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91373-193D-4805-9E86-8D87BE61337F}" type="datetimeFigureOut">
              <a:rPr lang="it-IT" smtClean="0"/>
              <a:t>15/06/2023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EEC34C-397F-448C-BF51-E7AA74EB9F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9D0452-84FD-4F58-9139-60C3A0060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B0E2A-F832-43A2-9809-272DE65FC2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19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15FD1-29E3-4CC5-9D69-D5FE91ABA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305" y="2595880"/>
            <a:ext cx="9144000" cy="833120"/>
          </a:xfrm>
        </p:spPr>
        <p:txBody>
          <a:bodyPr>
            <a:noAutofit/>
          </a:bodyPr>
          <a:lstStyle/>
          <a:p>
            <a:r>
              <a:rPr lang="it-IT" sz="5400" b="1" dirty="0"/>
              <a:t>CHI SCRIVE IL FUTURO </a:t>
            </a:r>
          </a:p>
        </p:txBody>
      </p:sp>
    </p:spTree>
    <p:extLst>
      <p:ext uri="{BB962C8B-B14F-4D97-AF65-F5344CB8AC3E}">
        <p14:creationId xmlns:p14="http://schemas.microsoft.com/office/powerpoint/2010/main" val="3755714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F812FD6-4925-4BE6-A9FD-C4F8849AE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1"/>
            <a:ext cx="3212972" cy="356932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000" b="1" dirty="0">
                <a:solidFill>
                  <a:schemeClr val="bg1"/>
                </a:solidFill>
              </a:rPr>
              <a:t>LA META    FINALE :</a:t>
            </a:r>
            <a:br>
              <a:rPr lang="en-US" sz="5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la Terra è un solo </a:t>
            </a:r>
            <a:r>
              <a:rPr lang="en-US" sz="4000" b="1" dirty="0" err="1">
                <a:solidFill>
                  <a:srgbClr val="FF0000"/>
                </a:solidFill>
              </a:rPr>
              <a:t>Paese</a:t>
            </a:r>
            <a:r>
              <a:rPr lang="en-US" sz="4000" b="1" dirty="0">
                <a:solidFill>
                  <a:srgbClr val="FF0000"/>
                </a:solidFill>
              </a:rPr>
              <a:t> e </a:t>
            </a:r>
            <a:r>
              <a:rPr lang="en-US" sz="4000" b="1" dirty="0" err="1">
                <a:solidFill>
                  <a:srgbClr val="FF0000"/>
                </a:solidFill>
              </a:rPr>
              <a:t>l’umanità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suoi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cittadini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( Bahaullah) 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9D4E0039-E24F-4E11-A1E4-31F26064F9DB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 r="6441" b="3"/>
          <a:stretch/>
        </p:blipFill>
        <p:spPr>
          <a:xfrm>
            <a:off x="5134708" y="1197767"/>
            <a:ext cx="6260123" cy="446246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3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BF39CB4-E0B5-4776-BFEC-B5F0E02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0"/>
            <a:ext cx="4605340" cy="354282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                        </a:t>
            </a:r>
            <a:r>
              <a:rPr lang="en-US" sz="5000" b="1" dirty="0" err="1">
                <a:solidFill>
                  <a:schemeClr val="bg1"/>
                </a:solidFill>
              </a:rPr>
              <a:t>evoluzione</a:t>
            </a:r>
            <a:r>
              <a:rPr lang="en-US" sz="5000" b="1" dirty="0">
                <a:solidFill>
                  <a:schemeClr val="bg1"/>
                </a:solidFill>
              </a:rPr>
              <a:t> </a:t>
            </a:r>
            <a:r>
              <a:rPr lang="en-US" sz="5000" b="1" dirty="0" err="1">
                <a:solidFill>
                  <a:schemeClr val="bg1"/>
                </a:solidFill>
              </a:rPr>
              <a:t>della</a:t>
            </a:r>
            <a:r>
              <a:rPr lang="en-US" sz="5000" b="1" dirty="0">
                <a:solidFill>
                  <a:schemeClr val="bg1"/>
                </a:solidFill>
              </a:rPr>
              <a:t> </a:t>
            </a:r>
            <a:r>
              <a:rPr lang="en-US" sz="5000" b="1" dirty="0" err="1">
                <a:solidFill>
                  <a:schemeClr val="bg1"/>
                </a:solidFill>
              </a:rPr>
              <a:t>società</a:t>
            </a:r>
            <a:endParaRPr lang="en-US" sz="5000" b="1" dirty="0">
              <a:solidFill>
                <a:schemeClr val="bg1"/>
              </a:solidFill>
            </a:endParaRP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083EBE16-605E-473F-8790-4D3C4EA7C139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8" r="3" b="3"/>
          <a:stretch/>
        </p:blipFill>
        <p:spPr>
          <a:xfrm>
            <a:off x="5800734" y="1197767"/>
            <a:ext cx="5788805" cy="446246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56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0FEBA2C-37AC-40F9-9765-DE1DAE4F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1"/>
            <a:ext cx="2974230" cy="375485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                              </a:t>
            </a:r>
            <a:r>
              <a:rPr lang="en-US" sz="5000" b="1" dirty="0" err="1">
                <a:solidFill>
                  <a:schemeClr val="bg1"/>
                </a:solidFill>
              </a:rPr>
              <a:t>vibrazioni</a:t>
            </a:r>
            <a:r>
              <a:rPr lang="en-US" sz="5000" b="1" dirty="0">
                <a:solidFill>
                  <a:schemeClr val="bg1"/>
                </a:solidFill>
              </a:rPr>
              <a:t> e </a:t>
            </a:r>
            <a:r>
              <a:rPr lang="en-US" sz="5000" b="1" dirty="0" err="1">
                <a:solidFill>
                  <a:schemeClr val="bg1"/>
                </a:solidFill>
              </a:rPr>
              <a:t>turbolenze</a:t>
            </a:r>
            <a:r>
              <a:rPr lang="en-US" sz="5000" b="1" dirty="0">
                <a:solidFill>
                  <a:schemeClr val="bg1"/>
                </a:solidFill>
              </a:rPr>
              <a:t> ad </a:t>
            </a:r>
            <a:r>
              <a:rPr lang="en-US" sz="5000" b="1" dirty="0" err="1">
                <a:solidFill>
                  <a:schemeClr val="bg1"/>
                </a:solidFill>
              </a:rPr>
              <a:t>ogni</a:t>
            </a:r>
            <a:r>
              <a:rPr lang="en-US" sz="5000" b="1" dirty="0">
                <a:solidFill>
                  <a:schemeClr val="bg1"/>
                </a:solidFill>
              </a:rPr>
              <a:t> </a:t>
            </a:r>
            <a:r>
              <a:rPr lang="en-US" sz="5000" b="1" dirty="0" err="1">
                <a:solidFill>
                  <a:schemeClr val="bg1"/>
                </a:solidFill>
              </a:rPr>
              <a:t>salto</a:t>
            </a:r>
            <a:r>
              <a:rPr lang="en-US" sz="5000" b="1" dirty="0">
                <a:solidFill>
                  <a:schemeClr val="bg1"/>
                </a:solidFill>
              </a:rPr>
              <a:t> in avanti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C9010314-A9B7-42A8-A2E1-C22EB2E631CC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 l="6438" r="3" b="3"/>
          <a:stretch/>
        </p:blipFill>
        <p:spPr>
          <a:xfrm>
            <a:off x="3882684" y="1197767"/>
            <a:ext cx="7706855" cy="446246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7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>
            <a:extLst>
              <a:ext uri="{FF2B5EF4-FFF2-40B4-BE49-F238E27FC236}">
                <a16:creationId xmlns:a16="http://schemas.microsoft.com/office/drawing/2014/main" id="{369A2558-B95D-4768-8337-162733919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b="1" dirty="0">
                <a:solidFill>
                  <a:srgbClr val="FF0000"/>
                </a:solidFill>
              </a:rPr>
              <a:t>SITUAZIONE CORRENTE </a:t>
            </a:r>
            <a:endParaRPr lang="de-DE" altLang="it-IT" b="1" dirty="0">
              <a:solidFill>
                <a:srgbClr val="FF0000"/>
              </a:solidFill>
            </a:endParaRPr>
          </a:p>
        </p:txBody>
      </p:sp>
      <p:grpSp>
        <p:nvGrpSpPr>
          <p:cNvPr id="467983" name="Group 15">
            <a:extLst>
              <a:ext uri="{FF2B5EF4-FFF2-40B4-BE49-F238E27FC236}">
                <a16:creationId xmlns:a16="http://schemas.microsoft.com/office/drawing/2014/main" id="{2AEB9C6B-AAE6-4C76-ADB1-8E6C19E9D06B}"/>
              </a:ext>
            </a:extLst>
          </p:cNvPr>
          <p:cNvGrpSpPr>
            <a:grpSpLocks/>
          </p:cNvGrpSpPr>
          <p:nvPr/>
        </p:nvGrpSpPr>
        <p:grpSpPr bwMode="auto">
          <a:xfrm>
            <a:off x="3952875" y="1851026"/>
            <a:ext cx="4110038" cy="4206875"/>
            <a:chOff x="2490" y="1548"/>
            <a:chExt cx="3991" cy="4069"/>
          </a:xfrm>
        </p:grpSpPr>
        <p:grpSp>
          <p:nvGrpSpPr>
            <p:cNvPr id="467984" name="Group 16">
              <a:extLst>
                <a:ext uri="{FF2B5EF4-FFF2-40B4-BE49-F238E27FC236}">
                  <a16:creationId xmlns:a16="http://schemas.microsoft.com/office/drawing/2014/main" id="{5620BCB6-C1FF-4330-9BF0-F5E0C550C2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0" y="1548"/>
              <a:ext cx="3991" cy="3295"/>
              <a:chOff x="2490" y="1548"/>
              <a:chExt cx="3991" cy="3295"/>
            </a:xfrm>
          </p:grpSpPr>
          <p:sp>
            <p:nvSpPr>
              <p:cNvPr id="467985" name="Freeform 17">
                <a:extLst>
                  <a:ext uri="{FF2B5EF4-FFF2-40B4-BE49-F238E27FC236}">
                    <a16:creationId xmlns:a16="http://schemas.microsoft.com/office/drawing/2014/main" id="{319B6190-7DB9-4837-9862-9E6F51F82E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0" y="3757"/>
                <a:ext cx="1331" cy="1086"/>
              </a:xfrm>
              <a:custGeom>
                <a:avLst/>
                <a:gdLst>
                  <a:gd name="T0" fmla="*/ 0 w 1331"/>
                  <a:gd name="T1" fmla="*/ 1085 h 1086"/>
                  <a:gd name="T2" fmla="*/ 1330 w 1331"/>
                  <a:gd name="T3" fmla="*/ 1085 h 1086"/>
                  <a:gd name="T4" fmla="*/ 1330 w 1331"/>
                  <a:gd name="T5" fmla="*/ 0 h 1086"/>
                  <a:gd name="T6" fmla="*/ 1330 w 1331"/>
                  <a:gd name="T7" fmla="*/ 19 h 1086"/>
                  <a:gd name="T8" fmla="*/ 1330 w 1331"/>
                  <a:gd name="T9" fmla="*/ 236 h 1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1086">
                    <a:moveTo>
                      <a:pt x="0" y="1085"/>
                    </a:moveTo>
                    <a:lnTo>
                      <a:pt x="1330" y="1085"/>
                    </a:lnTo>
                    <a:lnTo>
                      <a:pt x="1330" y="0"/>
                    </a:lnTo>
                    <a:lnTo>
                      <a:pt x="1330" y="19"/>
                    </a:lnTo>
                    <a:lnTo>
                      <a:pt x="1330" y="236"/>
                    </a:lnTo>
                  </a:path>
                </a:pathLst>
              </a:custGeom>
              <a:noFill/>
              <a:ln w="762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467986" name="Freeform 18">
                <a:extLst>
                  <a:ext uri="{FF2B5EF4-FFF2-40B4-BE49-F238E27FC236}">
                    <a16:creationId xmlns:a16="http://schemas.microsoft.com/office/drawing/2014/main" id="{EA228D6F-3CAA-4DA6-8EE4-33A50165D8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0" y="2652"/>
                <a:ext cx="1331" cy="1086"/>
              </a:xfrm>
              <a:custGeom>
                <a:avLst/>
                <a:gdLst>
                  <a:gd name="T0" fmla="*/ 0 w 1331"/>
                  <a:gd name="T1" fmla="*/ 1085 h 1086"/>
                  <a:gd name="T2" fmla="*/ 1330 w 1331"/>
                  <a:gd name="T3" fmla="*/ 1085 h 1086"/>
                  <a:gd name="T4" fmla="*/ 1330 w 1331"/>
                  <a:gd name="T5" fmla="*/ 0 h 1086"/>
                  <a:gd name="T6" fmla="*/ 1330 w 1331"/>
                  <a:gd name="T7" fmla="*/ 19 h 1086"/>
                  <a:gd name="T8" fmla="*/ 1330 w 1331"/>
                  <a:gd name="T9" fmla="*/ 236 h 1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1086">
                    <a:moveTo>
                      <a:pt x="0" y="1085"/>
                    </a:moveTo>
                    <a:lnTo>
                      <a:pt x="1330" y="1085"/>
                    </a:lnTo>
                    <a:lnTo>
                      <a:pt x="1330" y="0"/>
                    </a:lnTo>
                    <a:lnTo>
                      <a:pt x="1330" y="19"/>
                    </a:lnTo>
                    <a:lnTo>
                      <a:pt x="1330" y="236"/>
                    </a:lnTo>
                  </a:path>
                </a:pathLst>
              </a:custGeom>
              <a:noFill/>
              <a:ln w="762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467987" name="Freeform 19">
                <a:extLst>
                  <a:ext uri="{FF2B5EF4-FFF2-40B4-BE49-F238E27FC236}">
                    <a16:creationId xmlns:a16="http://schemas.microsoft.com/office/drawing/2014/main" id="{C7005D7F-4CCA-4366-AAB6-BC5BA419E0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0" y="1548"/>
                <a:ext cx="1331" cy="1086"/>
              </a:xfrm>
              <a:custGeom>
                <a:avLst/>
                <a:gdLst>
                  <a:gd name="T0" fmla="*/ 0 w 1331"/>
                  <a:gd name="T1" fmla="*/ 1085 h 1086"/>
                  <a:gd name="T2" fmla="*/ 1330 w 1331"/>
                  <a:gd name="T3" fmla="*/ 1085 h 1086"/>
                  <a:gd name="T4" fmla="*/ 1330 w 1331"/>
                  <a:gd name="T5" fmla="*/ 0 h 1086"/>
                  <a:gd name="T6" fmla="*/ 1330 w 1331"/>
                  <a:gd name="T7" fmla="*/ 19 h 1086"/>
                  <a:gd name="T8" fmla="*/ 1330 w 1331"/>
                  <a:gd name="T9" fmla="*/ 236 h 10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31" h="1086">
                    <a:moveTo>
                      <a:pt x="0" y="1085"/>
                    </a:moveTo>
                    <a:lnTo>
                      <a:pt x="1330" y="1085"/>
                    </a:lnTo>
                    <a:lnTo>
                      <a:pt x="1330" y="0"/>
                    </a:lnTo>
                    <a:lnTo>
                      <a:pt x="1330" y="19"/>
                    </a:lnTo>
                    <a:lnTo>
                      <a:pt x="1330" y="236"/>
                    </a:lnTo>
                  </a:path>
                </a:pathLst>
              </a:custGeom>
              <a:noFill/>
              <a:ln w="762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467988" name="Freeform 20">
              <a:extLst>
                <a:ext uri="{FF2B5EF4-FFF2-40B4-BE49-F238E27FC236}">
                  <a16:creationId xmlns:a16="http://schemas.microsoft.com/office/drawing/2014/main" id="{E5456CA6-5305-47B0-B9FE-1048E5EF93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" y="2991"/>
              <a:ext cx="506" cy="1550"/>
            </a:xfrm>
            <a:custGeom>
              <a:avLst/>
              <a:gdLst>
                <a:gd name="T0" fmla="*/ 0 w 506"/>
                <a:gd name="T1" fmla="*/ 997 h 1550"/>
                <a:gd name="T2" fmla="*/ 98 w 506"/>
                <a:gd name="T3" fmla="*/ 472 h 1550"/>
                <a:gd name="T4" fmla="*/ 135 w 506"/>
                <a:gd name="T5" fmla="*/ 1168 h 1550"/>
                <a:gd name="T6" fmla="*/ 234 w 506"/>
                <a:gd name="T7" fmla="*/ 354 h 1550"/>
                <a:gd name="T8" fmla="*/ 258 w 506"/>
                <a:gd name="T9" fmla="*/ 1286 h 1550"/>
                <a:gd name="T10" fmla="*/ 307 w 506"/>
                <a:gd name="T11" fmla="*/ 183 h 1550"/>
                <a:gd name="T12" fmla="*/ 344 w 506"/>
                <a:gd name="T13" fmla="*/ 1509 h 1550"/>
                <a:gd name="T14" fmla="*/ 394 w 506"/>
                <a:gd name="T15" fmla="*/ 183 h 1550"/>
                <a:gd name="T16" fmla="*/ 431 w 506"/>
                <a:gd name="T17" fmla="*/ 1470 h 1550"/>
                <a:gd name="T18" fmla="*/ 505 w 506"/>
                <a:gd name="T19" fmla="*/ 0 h 1550"/>
                <a:gd name="T20" fmla="*/ 505 w 506"/>
                <a:gd name="T21" fmla="*/ 1549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6" h="1550">
                  <a:moveTo>
                    <a:pt x="0" y="997"/>
                  </a:moveTo>
                  <a:lnTo>
                    <a:pt x="98" y="472"/>
                  </a:lnTo>
                  <a:lnTo>
                    <a:pt x="135" y="1168"/>
                  </a:lnTo>
                  <a:lnTo>
                    <a:pt x="234" y="354"/>
                  </a:lnTo>
                  <a:lnTo>
                    <a:pt x="258" y="1286"/>
                  </a:lnTo>
                  <a:lnTo>
                    <a:pt x="307" y="183"/>
                  </a:lnTo>
                  <a:lnTo>
                    <a:pt x="344" y="1509"/>
                  </a:lnTo>
                  <a:lnTo>
                    <a:pt x="394" y="183"/>
                  </a:lnTo>
                  <a:lnTo>
                    <a:pt x="431" y="1470"/>
                  </a:lnTo>
                  <a:lnTo>
                    <a:pt x="505" y="0"/>
                  </a:lnTo>
                  <a:lnTo>
                    <a:pt x="505" y="1549"/>
                  </a:lnTo>
                </a:path>
              </a:pathLst>
            </a:custGeom>
            <a:noFill/>
            <a:ln w="50800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67989" name="Freeform 21">
              <a:extLst>
                <a:ext uri="{FF2B5EF4-FFF2-40B4-BE49-F238E27FC236}">
                  <a16:creationId xmlns:a16="http://schemas.microsoft.com/office/drawing/2014/main" id="{0E9C83F3-E7EF-469D-B51C-0DEB7C56C2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1" y="1856"/>
              <a:ext cx="506" cy="1550"/>
            </a:xfrm>
            <a:custGeom>
              <a:avLst/>
              <a:gdLst>
                <a:gd name="T0" fmla="*/ 0 w 506"/>
                <a:gd name="T1" fmla="*/ 997 h 1550"/>
                <a:gd name="T2" fmla="*/ 98 w 506"/>
                <a:gd name="T3" fmla="*/ 472 h 1550"/>
                <a:gd name="T4" fmla="*/ 135 w 506"/>
                <a:gd name="T5" fmla="*/ 1168 h 1550"/>
                <a:gd name="T6" fmla="*/ 234 w 506"/>
                <a:gd name="T7" fmla="*/ 354 h 1550"/>
                <a:gd name="T8" fmla="*/ 258 w 506"/>
                <a:gd name="T9" fmla="*/ 1286 h 1550"/>
                <a:gd name="T10" fmla="*/ 307 w 506"/>
                <a:gd name="T11" fmla="*/ 183 h 1550"/>
                <a:gd name="T12" fmla="*/ 344 w 506"/>
                <a:gd name="T13" fmla="*/ 1509 h 1550"/>
                <a:gd name="T14" fmla="*/ 394 w 506"/>
                <a:gd name="T15" fmla="*/ 183 h 1550"/>
                <a:gd name="T16" fmla="*/ 431 w 506"/>
                <a:gd name="T17" fmla="*/ 1470 h 1550"/>
                <a:gd name="T18" fmla="*/ 505 w 506"/>
                <a:gd name="T19" fmla="*/ 0 h 1550"/>
                <a:gd name="T20" fmla="*/ 505 w 506"/>
                <a:gd name="T21" fmla="*/ 1549 h 1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6" h="1550">
                  <a:moveTo>
                    <a:pt x="0" y="997"/>
                  </a:moveTo>
                  <a:lnTo>
                    <a:pt x="98" y="472"/>
                  </a:lnTo>
                  <a:lnTo>
                    <a:pt x="135" y="1168"/>
                  </a:lnTo>
                  <a:lnTo>
                    <a:pt x="234" y="354"/>
                  </a:lnTo>
                  <a:lnTo>
                    <a:pt x="258" y="1286"/>
                  </a:lnTo>
                  <a:lnTo>
                    <a:pt x="307" y="183"/>
                  </a:lnTo>
                  <a:lnTo>
                    <a:pt x="344" y="1509"/>
                  </a:lnTo>
                  <a:lnTo>
                    <a:pt x="394" y="183"/>
                  </a:lnTo>
                  <a:lnTo>
                    <a:pt x="431" y="1470"/>
                  </a:lnTo>
                  <a:lnTo>
                    <a:pt x="505" y="0"/>
                  </a:lnTo>
                  <a:lnTo>
                    <a:pt x="505" y="1549"/>
                  </a:lnTo>
                </a:path>
              </a:pathLst>
            </a:custGeom>
            <a:noFill/>
            <a:ln w="50800" cap="rnd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467990" name="Freeform 22">
              <a:extLst>
                <a:ext uri="{FF2B5EF4-FFF2-40B4-BE49-F238E27FC236}">
                  <a16:creationId xmlns:a16="http://schemas.microsoft.com/office/drawing/2014/main" id="{51B92974-905A-4A01-BE5A-4D87038B2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7" y="4068"/>
              <a:ext cx="506" cy="1549"/>
            </a:xfrm>
            <a:custGeom>
              <a:avLst/>
              <a:gdLst>
                <a:gd name="T0" fmla="*/ 0 w 506"/>
                <a:gd name="T1" fmla="*/ 997 h 1549"/>
                <a:gd name="T2" fmla="*/ 98 w 506"/>
                <a:gd name="T3" fmla="*/ 472 h 1549"/>
                <a:gd name="T4" fmla="*/ 135 w 506"/>
                <a:gd name="T5" fmla="*/ 1167 h 1549"/>
                <a:gd name="T6" fmla="*/ 234 w 506"/>
                <a:gd name="T7" fmla="*/ 354 h 1549"/>
                <a:gd name="T8" fmla="*/ 258 w 506"/>
                <a:gd name="T9" fmla="*/ 1285 h 1549"/>
                <a:gd name="T10" fmla="*/ 307 w 506"/>
                <a:gd name="T11" fmla="*/ 183 h 1549"/>
                <a:gd name="T12" fmla="*/ 344 w 506"/>
                <a:gd name="T13" fmla="*/ 1508 h 1549"/>
                <a:gd name="T14" fmla="*/ 394 w 506"/>
                <a:gd name="T15" fmla="*/ 183 h 1549"/>
                <a:gd name="T16" fmla="*/ 431 w 506"/>
                <a:gd name="T17" fmla="*/ 1469 h 1549"/>
                <a:gd name="T18" fmla="*/ 505 w 506"/>
                <a:gd name="T19" fmla="*/ 0 h 1549"/>
                <a:gd name="T20" fmla="*/ 505 w 506"/>
                <a:gd name="T21" fmla="*/ 1548 h 1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6" h="1549">
                  <a:moveTo>
                    <a:pt x="0" y="997"/>
                  </a:moveTo>
                  <a:lnTo>
                    <a:pt x="98" y="472"/>
                  </a:lnTo>
                  <a:lnTo>
                    <a:pt x="135" y="1167"/>
                  </a:lnTo>
                  <a:lnTo>
                    <a:pt x="234" y="354"/>
                  </a:lnTo>
                  <a:lnTo>
                    <a:pt x="258" y="1285"/>
                  </a:lnTo>
                  <a:lnTo>
                    <a:pt x="307" y="183"/>
                  </a:lnTo>
                  <a:lnTo>
                    <a:pt x="344" y="1508"/>
                  </a:lnTo>
                  <a:lnTo>
                    <a:pt x="394" y="183"/>
                  </a:lnTo>
                  <a:lnTo>
                    <a:pt x="431" y="1469"/>
                  </a:lnTo>
                  <a:lnTo>
                    <a:pt x="505" y="0"/>
                  </a:lnTo>
                  <a:lnTo>
                    <a:pt x="505" y="1548"/>
                  </a:lnTo>
                </a:path>
              </a:pathLst>
            </a:custGeom>
            <a:solidFill>
              <a:srgbClr val="FF0000"/>
            </a:solidFill>
            <a:ln w="50800" cap="rnd" cmpd="sng">
              <a:solidFill>
                <a:srgbClr val="CC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67991" name="Rectangle 23">
            <a:extLst>
              <a:ext uri="{FF2B5EF4-FFF2-40B4-BE49-F238E27FC236}">
                <a16:creationId xmlns:a16="http://schemas.microsoft.com/office/drawing/2014/main" id="{C529A68A-EEDF-4136-8E46-26BFF397E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938" y="5772150"/>
            <a:ext cx="3200400" cy="39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5245" tIns="27623" rIns="55245" bIns="27623">
            <a:spAutoFit/>
          </a:bodyPr>
          <a:lstStyle>
            <a:lvl1pPr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4638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9275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822325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096963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5541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0113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4685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257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it-IT" sz="2200" b="1" dirty="0">
                <a:solidFill>
                  <a:schemeClr val="tx2"/>
                </a:solidFill>
              </a:rPr>
              <a:t>           VILLAGGIO</a:t>
            </a:r>
            <a:r>
              <a:rPr lang="en-US" altLang="it-IT" sz="2200" b="1" dirty="0"/>
              <a:t>  </a:t>
            </a:r>
          </a:p>
        </p:txBody>
      </p:sp>
      <p:sp>
        <p:nvSpPr>
          <p:cNvPr id="467992" name="Line 24">
            <a:extLst>
              <a:ext uri="{FF2B5EF4-FFF2-40B4-BE49-F238E27FC236}">
                <a16:creationId xmlns:a16="http://schemas.microsoft.com/office/drawing/2014/main" id="{7FD02C4E-8E77-478D-8C62-903F14A37E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26288" y="3805239"/>
            <a:ext cx="2925762" cy="2789237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67993" name="Rectangle 25">
            <a:extLst>
              <a:ext uri="{FF2B5EF4-FFF2-40B4-BE49-F238E27FC236}">
                <a16:creationId xmlns:a16="http://schemas.microsoft.com/office/drawing/2014/main" id="{D6626B37-92CF-45E4-9312-D67EED22B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2076" y="5853113"/>
            <a:ext cx="3070225" cy="763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5245" tIns="27623" rIns="55245" bIns="27623">
            <a:spAutoFit/>
          </a:bodyPr>
          <a:lstStyle>
            <a:lvl1pPr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4638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9275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822325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096963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5541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0113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4685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257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altLang="it-IT" sz="2300" b="1" dirty="0" err="1">
                <a:solidFill>
                  <a:schemeClr val="tx2"/>
                </a:solidFill>
              </a:rPr>
              <a:t>Evoluzione</a:t>
            </a:r>
            <a:r>
              <a:rPr lang="en-US" altLang="it-IT" sz="2300" b="1" dirty="0">
                <a:solidFill>
                  <a:schemeClr val="tx2"/>
                </a:solidFill>
              </a:rPr>
              <a:t>  </a:t>
            </a:r>
            <a:r>
              <a:rPr lang="en-US" altLang="it-IT" sz="2300" b="1" dirty="0" err="1">
                <a:solidFill>
                  <a:schemeClr val="tx2"/>
                </a:solidFill>
              </a:rPr>
              <a:t>della</a:t>
            </a:r>
            <a:endParaRPr lang="en-US" altLang="it-IT" sz="2300" b="1" dirty="0">
              <a:solidFill>
                <a:schemeClr val="tx2"/>
              </a:solidFill>
            </a:endParaRPr>
          </a:p>
          <a:p>
            <a:pPr algn="ctr" eaLnBrk="0" hangingPunct="0"/>
            <a:r>
              <a:rPr lang="en-US" altLang="it-IT" sz="2300" b="1" dirty="0">
                <a:solidFill>
                  <a:schemeClr val="tx2"/>
                </a:solidFill>
              </a:rPr>
              <a:t> SOCIETA’ UMANA </a:t>
            </a:r>
          </a:p>
        </p:txBody>
      </p:sp>
      <p:sp>
        <p:nvSpPr>
          <p:cNvPr id="467994" name="Rectangle 26">
            <a:extLst>
              <a:ext uri="{FF2B5EF4-FFF2-40B4-BE49-F238E27FC236}">
                <a16:creationId xmlns:a16="http://schemas.microsoft.com/office/drawing/2014/main" id="{08438BE0-6794-4087-8177-8F6CAC28E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76" y="1179514"/>
            <a:ext cx="4824413" cy="2087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5245" tIns="27623" rIns="55245" bIns="27623">
            <a:spAutoFit/>
          </a:bodyPr>
          <a:lstStyle>
            <a:lvl1pPr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4638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49275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822325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096963" algn="l" defTabSz="549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5541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0113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4685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25763" defTabSz="5492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endParaRPr lang="en-US" altLang="it-IT" sz="1900" b="1" dirty="0">
              <a:solidFill>
                <a:schemeClr val="accent1"/>
              </a:solidFill>
            </a:endParaRPr>
          </a:p>
          <a:p>
            <a:pPr eaLnBrk="0" hangingPunct="0"/>
            <a:endParaRPr lang="en-US" altLang="it-IT" sz="1900" b="1" dirty="0">
              <a:solidFill>
                <a:schemeClr val="accent1"/>
              </a:solidFill>
            </a:endParaRPr>
          </a:p>
          <a:p>
            <a:pPr eaLnBrk="0" hangingPunct="0"/>
            <a:endParaRPr lang="en-US" altLang="it-IT" sz="1900" b="1" dirty="0">
              <a:solidFill>
                <a:schemeClr val="accent1"/>
              </a:solidFill>
            </a:endParaRPr>
          </a:p>
          <a:p>
            <a:pPr algn="ctr" eaLnBrk="0" hangingPunct="0"/>
            <a:r>
              <a:rPr lang="en-US" altLang="it-IT" sz="1900" b="1" dirty="0">
                <a:solidFill>
                  <a:schemeClr val="tx2"/>
                </a:solidFill>
              </a:rPr>
              <a:t>   </a:t>
            </a:r>
            <a:r>
              <a:rPr lang="en-US" altLang="it-IT" sz="2500" b="1" dirty="0">
                <a:solidFill>
                  <a:schemeClr val="tx2"/>
                </a:solidFill>
              </a:rPr>
              <a:t>VIBRAZIONI E TURBOLENZE  </a:t>
            </a:r>
            <a:r>
              <a:rPr lang="en-US" altLang="it-IT" sz="2500" b="1" dirty="0">
                <a:solidFill>
                  <a:srgbClr val="CC0000"/>
                </a:solidFill>
              </a:rPr>
              <a:t>              E</a:t>
            </a:r>
          </a:p>
          <a:p>
            <a:pPr algn="ctr" eaLnBrk="0" hangingPunct="0"/>
            <a:r>
              <a:rPr lang="en-US" altLang="it-IT" sz="2500" b="1" dirty="0">
                <a:solidFill>
                  <a:srgbClr val="CC0000"/>
                </a:solidFill>
              </a:rPr>
              <a:t>         SITUATIONI CAOTICHE </a:t>
            </a:r>
            <a:r>
              <a:rPr lang="en-US" altLang="it-IT" b="1" dirty="0">
                <a:solidFill>
                  <a:srgbClr val="CC0000"/>
                </a:solidFill>
              </a:rPr>
              <a:t>     </a:t>
            </a:r>
          </a:p>
        </p:txBody>
      </p:sp>
      <p:sp>
        <p:nvSpPr>
          <p:cNvPr id="467995" name="Text Box 27">
            <a:extLst>
              <a:ext uri="{FF2B5EF4-FFF2-40B4-BE49-F238E27FC236}">
                <a16:creationId xmlns:a16="http://schemas.microsoft.com/office/drawing/2014/main" id="{F6E41E92-55DD-42AC-8726-0FBEFD7EE1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26" y="4421188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it-IT" altLang="it-IT"/>
          </a:p>
        </p:txBody>
      </p:sp>
      <p:sp>
        <p:nvSpPr>
          <p:cNvPr id="467996" name="Text Box 28">
            <a:extLst>
              <a:ext uri="{FF2B5EF4-FFF2-40B4-BE49-F238E27FC236}">
                <a16:creationId xmlns:a16="http://schemas.microsoft.com/office/drawing/2014/main" id="{DC0C2165-59BB-492B-933C-308D03726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2414" y="4346575"/>
            <a:ext cx="1081087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100" b="1" dirty="0">
                <a:solidFill>
                  <a:schemeClr val="tx2"/>
                </a:solidFill>
              </a:rPr>
              <a:t>CITTA’-CITTA’ STATO</a:t>
            </a:r>
            <a:endParaRPr lang="en-US" altLang="it-IT" sz="2100" b="1" dirty="0">
              <a:solidFill>
                <a:schemeClr val="tx2"/>
              </a:solidFill>
            </a:endParaRPr>
          </a:p>
        </p:txBody>
      </p:sp>
      <p:sp>
        <p:nvSpPr>
          <p:cNvPr id="467997" name="Text Box 29">
            <a:extLst>
              <a:ext uri="{FF2B5EF4-FFF2-40B4-BE49-F238E27FC236}">
                <a16:creationId xmlns:a16="http://schemas.microsoft.com/office/drawing/2014/main" id="{919B6358-6135-4B64-AD3F-A728503CA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6535" y="2690948"/>
            <a:ext cx="386322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800" b="1" dirty="0">
                <a:solidFill>
                  <a:srgbClr val="FF0000"/>
                </a:solidFill>
              </a:rPr>
              <a:t>NAZIONE-    noi siamo qui </a:t>
            </a:r>
            <a:endParaRPr lang="en-US" alt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E14EA4E-EB2C-423F-BA7D-F74EBEE8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0"/>
            <a:ext cx="2802155" cy="429974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                        </a:t>
            </a:r>
            <a:r>
              <a:rPr lang="en-US" sz="3600" b="1" dirty="0" err="1">
                <a:solidFill>
                  <a:schemeClr val="bg1"/>
                </a:solidFill>
              </a:rPr>
              <a:t>principali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err="1">
                <a:solidFill>
                  <a:schemeClr val="bg1"/>
                </a:solidFill>
              </a:rPr>
              <a:t>turbolenze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1.- AMBIENTE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2.-LAVORO 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3-.SALUTE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4.-DONNA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5.-ECON.MOND 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DC6D0FC8-E8C0-4145-BA1A-BA0991BB96B7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 l="676" r="5766" b="3"/>
          <a:stretch/>
        </p:blipFill>
        <p:spPr>
          <a:xfrm>
            <a:off x="4459458" y="1197767"/>
            <a:ext cx="7130081" cy="446246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5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78A3ED3-9CE0-48AC-89BB-507459FD1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461" y="1338471"/>
            <a:ext cx="3293678" cy="34588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 </a:t>
            </a:r>
            <a:r>
              <a:rPr lang="en-US" sz="5000" b="1" dirty="0">
                <a:solidFill>
                  <a:schemeClr val="bg1"/>
                </a:solidFill>
              </a:rPr>
              <a:t>SITUAZIONE CORRENTE E MOVIMENTO IN AVANTI  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A30962F7-55E0-4EEE-8DA4-5E3B6868955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 l="2130" r="4312" b="3"/>
          <a:stretch/>
        </p:blipFill>
        <p:spPr>
          <a:xfrm>
            <a:off x="4009292" y="1197767"/>
            <a:ext cx="7580247" cy="446246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6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4F9FD36-DC1F-4A79-9799-941F5050A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0"/>
            <a:ext cx="3316292" cy="411266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dirty="0">
                <a:solidFill>
                  <a:schemeClr val="bg1"/>
                </a:solidFill>
              </a:rPr>
              <a:t>                             </a:t>
            </a:r>
            <a:r>
              <a:rPr lang="en-US" sz="5000" b="1" dirty="0">
                <a:solidFill>
                  <a:schemeClr val="bg1"/>
                </a:solidFill>
              </a:rPr>
              <a:t> UN NUOVO SALTO NELL’EVOLUZIONE   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8A946B95-F44B-4983-87AF-720D41ABFB91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 l="6438" r="3" b="3"/>
          <a:stretch/>
        </p:blipFill>
        <p:spPr>
          <a:xfrm>
            <a:off x="4688450" y="1057275"/>
            <a:ext cx="7019526" cy="474345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71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DC6D0FC8-E8C0-4145-BA1A-BA0991BB96B7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 l="676" r="5766" b="3"/>
          <a:stretch/>
        </p:blipFill>
        <p:spPr>
          <a:xfrm>
            <a:off x="4459458" y="1197767"/>
            <a:ext cx="7130081" cy="4462463"/>
          </a:xfrm>
          <a:prstGeom prst="rect">
            <a:avLst/>
          </a:prstGeom>
        </p:spPr>
      </p:pic>
      <p:sp>
        <p:nvSpPr>
          <p:cNvPr id="5" name="Titolo 4">
            <a:extLst>
              <a:ext uri="{FF2B5EF4-FFF2-40B4-BE49-F238E27FC236}">
                <a16:creationId xmlns:a16="http://schemas.microsoft.com/office/drawing/2014/main" id="{634F288A-B161-455F-BCF4-C1D291C61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8" y="437322"/>
            <a:ext cx="3710609" cy="5830956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Soluzione mondiale ai 5 problemi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1.- Ambiente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2.- Lavoro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3.- Sanita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4.- Donna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5.- </a:t>
            </a:r>
            <a:r>
              <a:rPr lang="it-IT" b="1" dirty="0" err="1">
                <a:solidFill>
                  <a:srgbClr val="FF0000"/>
                </a:solidFill>
              </a:rPr>
              <a:t>Econ</a:t>
            </a:r>
            <a:r>
              <a:rPr lang="it-IT" b="1" dirty="0">
                <a:solidFill>
                  <a:srgbClr val="FF0000"/>
                </a:solidFill>
              </a:rPr>
              <a:t>. </a:t>
            </a:r>
            <a:r>
              <a:rPr lang="it-IT" b="1" dirty="0" err="1">
                <a:solidFill>
                  <a:srgbClr val="FF0000"/>
                </a:solidFill>
              </a:rPr>
              <a:t>mond</a:t>
            </a:r>
            <a:r>
              <a:rPr lang="it-IT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9449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solidFill>
                  <a:srgbClr val="FF0000"/>
                </a:solidFill>
              </a:rPr>
              <a:t>          </a:t>
            </a:r>
            <a:r>
              <a:rPr lang="it-IT" b="1" dirty="0">
                <a:solidFill>
                  <a:srgbClr val="FF0000"/>
                </a:solidFill>
              </a:rPr>
              <a:t>FUNZIONI  e ISTITUZIONI MONDIALI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" y="1600201"/>
            <a:ext cx="6167120" cy="452596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b="1" dirty="0">
                <a:solidFill>
                  <a:schemeClr val="accent2"/>
                </a:solidFill>
              </a:rPr>
              <a:t>1.-  Corpo legislativo mondiale</a:t>
            </a:r>
          </a:p>
          <a:p>
            <a:pPr eaLnBrk="1" hangingPunct="1"/>
            <a:r>
              <a:rPr lang="it-IT" sz="3200" b="1" dirty="0">
                <a:solidFill>
                  <a:srgbClr val="FF0000"/>
                </a:solidFill>
              </a:rPr>
              <a:t>2.- Corpo esecutivo mondiale</a:t>
            </a:r>
          </a:p>
          <a:p>
            <a:pPr eaLnBrk="1" hangingPunct="1"/>
            <a:r>
              <a:rPr lang="it-IT" sz="3200" b="1" dirty="0">
                <a:solidFill>
                  <a:srgbClr val="008000"/>
                </a:solidFill>
              </a:rPr>
              <a:t>3.- Tribunale mondiale</a:t>
            </a:r>
          </a:p>
          <a:p>
            <a:pPr eaLnBrk="1" hangingPunct="1"/>
            <a:r>
              <a:rPr lang="it-IT" sz="3200" b="1" dirty="0">
                <a:solidFill>
                  <a:srgbClr val="FF0066"/>
                </a:solidFill>
              </a:rPr>
              <a:t>4.- Corpo internazionale  Polizia</a:t>
            </a:r>
          </a:p>
          <a:p>
            <a:pPr marL="0" indent="0">
              <a:buNone/>
            </a:pPr>
            <a:r>
              <a:rPr lang="it-IT" sz="3200" b="1" dirty="0"/>
              <a:t>. 5- Sistema di    </a:t>
            </a:r>
          </a:p>
          <a:p>
            <a:pPr marL="0" indent="0">
              <a:buNone/>
            </a:pPr>
            <a:r>
              <a:rPr lang="it-IT" sz="3200" b="1" dirty="0"/>
              <a:t>      educazione e</a:t>
            </a:r>
          </a:p>
          <a:p>
            <a:pPr marL="0" indent="0">
              <a:buNone/>
            </a:pPr>
            <a:r>
              <a:rPr lang="it-IT" sz="3200" b="1" dirty="0"/>
              <a:t>      istruzione universale </a:t>
            </a:r>
            <a:endParaRPr lang="en-US" sz="3200" b="1" dirty="0"/>
          </a:p>
        </p:txBody>
      </p:sp>
      <p:pic>
        <p:nvPicPr>
          <p:cNvPr id="522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89040" y="1178560"/>
            <a:ext cx="5842000" cy="5261591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166</Words>
  <Application>Microsoft Office PowerPoint</Application>
  <PresentationFormat>Widescreen</PresentationFormat>
  <Paragraphs>28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CHI SCRIVE IL FUTURO </vt:lpstr>
      <vt:lpstr>                        evoluzione della società</vt:lpstr>
      <vt:lpstr>                              vibrazioni e turbolenze ad ogni salto in avanti</vt:lpstr>
      <vt:lpstr>SITUAZIONE CORRENTE </vt:lpstr>
      <vt:lpstr>                        principali turbolenze   1.- AMBIENTE 2.-LAVORO  3-.SALUTE 4.-DONNA 5.-ECON.MOND </vt:lpstr>
      <vt:lpstr> SITUAZIONE CORRENTE E MOVIMENTO IN AVANTI  </vt:lpstr>
      <vt:lpstr>                              UN NUOVO SALTO NELL’EVOLUZIONE   </vt:lpstr>
      <vt:lpstr>Soluzione mondiale ai 5 problemi 1.- Ambiente 2.- Lavoro 3.- Sanita 4.- Donna 5.- Econ. mond.</vt:lpstr>
      <vt:lpstr>          FUNZIONI  e ISTITUZIONI MONDIALI </vt:lpstr>
      <vt:lpstr>LA META    FINALE : la Terra è un solo Paese e l’umanità i suoi cittadini  ( Bahaullah)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Rethinking society and the economy after Covid-19</dc:title>
  <dc:creator>Giuseppe</dc:creator>
  <cp:lastModifiedBy>Giuseppe Robiati</cp:lastModifiedBy>
  <cp:revision>12</cp:revision>
  <dcterms:created xsi:type="dcterms:W3CDTF">2020-08-20T08:19:14Z</dcterms:created>
  <dcterms:modified xsi:type="dcterms:W3CDTF">2023-06-15T18:03:42Z</dcterms:modified>
</cp:coreProperties>
</file>